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77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54"/>
    <p:restoredTop sz="94651"/>
  </p:normalViewPr>
  <p:slideViewPr>
    <p:cSldViewPr snapToGrid="0" snapToObjects="1">
      <p:cViewPr varScale="1">
        <p:scale>
          <a:sx n="68" d="100"/>
          <a:sy n="68" d="100"/>
        </p:scale>
        <p:origin x="9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c:style val="2"/>
  <c:chart>
    <c:title>
      <c:tx>
        <c:rich>
          <a:bodyPr rot="0"/>
          <a:lstStyle/>
          <a:p>
            <a:pPr algn="just">
              <a:defRPr sz="1800" b="1" i="0" u="none" strike="noStrike">
                <a:solidFill>
                  <a:srgbClr val="F89321"/>
                </a:solidFill>
                <a:latin typeface="Calibri"/>
              </a:defRPr>
            </a:pPr>
            <a:r>
              <a:rPr lang="en-US" sz="1800" b="1" i="0" u="none" strike="noStrike" dirty="0" err="1">
                <a:solidFill>
                  <a:srgbClr val="F89321"/>
                </a:solidFill>
                <a:latin typeface="Calibri"/>
              </a:rPr>
              <a:t>Comparação</a:t>
            </a:r>
            <a:r>
              <a:rPr lang="en-US" sz="1800" b="1" i="0" u="none" strike="noStrike" dirty="0">
                <a:solidFill>
                  <a:srgbClr val="F89321"/>
                </a:solidFill>
                <a:latin typeface="Calibri"/>
              </a:rPr>
              <a:t> Taxa de </a:t>
            </a:r>
            <a:r>
              <a:rPr lang="en-US" sz="1800" b="1" i="0" u="none" strike="noStrike" dirty="0" err="1">
                <a:solidFill>
                  <a:srgbClr val="F89321"/>
                </a:solidFill>
                <a:latin typeface="Calibri"/>
              </a:rPr>
              <a:t>Rendimento</a:t>
            </a:r>
            <a:r>
              <a:rPr lang="en-US" sz="1800" b="1" i="0" u="none" strike="noStrike" dirty="0">
                <a:solidFill>
                  <a:srgbClr val="F89321"/>
                </a:solidFill>
                <a:latin typeface="Calibri"/>
              </a:rPr>
              <a:t> | 2016 vs 2017
Ensino Fundamental (AI e AF) e Ensino </a:t>
            </a:r>
            <a:r>
              <a:rPr lang="en-US" sz="1800" b="1" i="0" u="none" strike="noStrike" dirty="0" err="1">
                <a:solidFill>
                  <a:srgbClr val="F89321"/>
                </a:solidFill>
                <a:latin typeface="Calibri"/>
              </a:rPr>
              <a:t>Médio</a:t>
            </a:r>
            <a:endParaRPr lang="en-US" sz="1800" b="1" i="0" u="none" strike="noStrike" dirty="0">
              <a:solidFill>
                <a:srgbClr val="F89321"/>
              </a:solidFill>
              <a:latin typeface="Calibri"/>
            </a:endParaRPr>
          </a:p>
        </c:rich>
      </c:tx>
      <c:layout>
        <c:manualLayout>
          <c:xMode val="edge"/>
          <c:yMode val="edge"/>
          <c:x val="1.3216929191449735E-2"/>
          <c:y val="2.1455987244669E-2"/>
          <c:w val="0.84589700000000001"/>
          <c:h val="0.16360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25169999999999998"/>
          <c:y val="0.163602"/>
          <c:w val="0.73284099999999996"/>
          <c:h val="0.663541000000000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Tx Rend 2017</c:v>
                </c:pt>
              </c:strCache>
            </c:strRef>
          </c:tx>
          <c:spPr>
            <a:solidFill>
              <a:srgbClr val="D9D9D9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808080"/>
                    </a:solidFill>
                    <a:latin typeface="Calibri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Ensino Fundamental . Anos Iniciais</c:v>
                </c:pt>
                <c:pt idx="1">
                  <c:v>Ensino Fundamental . Anos Finais</c:v>
                </c:pt>
                <c:pt idx="2">
                  <c:v>Ensino Médio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0.93493499999999996</c:v>
                </c:pt>
                <c:pt idx="1">
                  <c:v>0.85971699999999995</c:v>
                </c:pt>
                <c:pt idx="2">
                  <c:v>0.83399100000000004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F0-7541-89EA-F749E8E2A04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Tx Rend 2016</c:v>
                </c:pt>
              </c:strCache>
            </c:strRef>
          </c:tx>
          <c:spPr>
            <a:solidFill>
              <a:srgbClr val="F8932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808080"/>
                    </a:solidFill>
                    <a:latin typeface="Calibri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Ensino Fundamental . Anos Iniciais</c:v>
                </c:pt>
                <c:pt idx="1">
                  <c:v>Ensino Fundamental . Anos Finais</c:v>
                </c:pt>
                <c:pt idx="2">
                  <c:v>Ensino Médio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0.92558499999999999</c:v>
                </c:pt>
                <c:pt idx="1">
                  <c:v>0.84366099999999999</c:v>
                </c:pt>
                <c:pt idx="2">
                  <c:v>0.81810099999999997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F0-7541-89EA-F749E8E2A04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Proposta Média (17|16)</c:v>
                </c:pt>
              </c:strCache>
            </c:strRef>
          </c:tx>
          <c:spPr>
            <a:solidFill>
              <a:srgbClr val="384D9E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808080"/>
                    </a:solidFill>
                    <a:latin typeface="Calibri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Ensino Fundamental . Anos Iniciais</c:v>
                </c:pt>
                <c:pt idx="1">
                  <c:v>Ensino Fundamental . Anos Finais</c:v>
                </c:pt>
                <c:pt idx="2">
                  <c:v>Ensino Médio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0.93073399999999995</c:v>
                </c:pt>
                <c:pt idx="1">
                  <c:v>0.85175199999999995</c:v>
                </c:pt>
                <c:pt idx="2">
                  <c:v>0.82824900000000001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F0-7541-89EA-F749E8E2A0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808080"/>
                </a:solidFill>
                <a:latin typeface="Calibri"/>
              </a:defRPr>
            </a:pPr>
            <a:endParaRPr lang="pt-BR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1"/>
          <c:min val="0.75"/>
        </c:scaling>
        <c:delete val="0"/>
        <c:axPos val="t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00" sourceLinked="0"/>
        <c:majorTickMark val="none"/>
        <c:minorTickMark val="none"/>
        <c:tickLblPos val="high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400" b="1" i="0" u="none" strike="noStrike">
                <a:solidFill>
                  <a:srgbClr val="808080"/>
                </a:solidFill>
                <a:latin typeface="Calibri"/>
              </a:defRPr>
            </a:pPr>
            <a:endParaRPr lang="pt-BR"/>
          </a:p>
        </c:txPr>
        <c:crossAx val="2094734552"/>
        <c:crosses val="autoZero"/>
        <c:crossBetween val="between"/>
        <c:majorUnit val="6.25E-2"/>
        <c:minorUnit val="3.125E-2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23649300000000001"/>
          <c:y val="0.94190600000000002"/>
          <c:w val="0.47182000000000002"/>
          <c:h val="5.8094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400" b="0" i="0" u="none" strike="noStrike">
              <a:solidFill>
                <a:srgbClr val="808080"/>
              </a:solidFill>
              <a:latin typeface="Calibri"/>
            </a:defRPr>
          </a:pPr>
          <a:endParaRPr lang="pt-BR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c:style val="2"/>
  <c:chart>
    <c:title>
      <c:tx>
        <c:rich>
          <a:bodyPr rot="0"/>
          <a:lstStyle/>
          <a:p>
            <a:pPr algn="just">
              <a:defRPr sz="1800" b="1" i="0" u="none" strike="noStrike">
                <a:solidFill>
                  <a:srgbClr val="F89321"/>
                </a:solidFill>
                <a:latin typeface="Calibri"/>
              </a:defRPr>
            </a:pPr>
            <a:r>
              <a:rPr lang="en-US" sz="1800" b="1" i="0" u="none" strike="noStrike" dirty="0" err="1">
                <a:solidFill>
                  <a:srgbClr val="F89321"/>
                </a:solidFill>
                <a:latin typeface="Calibri"/>
              </a:rPr>
              <a:t>Comparação</a:t>
            </a:r>
            <a:r>
              <a:rPr lang="en-US" sz="1800" b="1" i="0" u="none" strike="noStrike" dirty="0">
                <a:solidFill>
                  <a:srgbClr val="F89321"/>
                </a:solidFill>
                <a:latin typeface="Calibri"/>
              </a:rPr>
              <a:t> Taxa de </a:t>
            </a:r>
            <a:r>
              <a:rPr lang="en-US" sz="1800" b="1" i="0" u="none" strike="noStrike" dirty="0" err="1">
                <a:solidFill>
                  <a:srgbClr val="F89321"/>
                </a:solidFill>
                <a:latin typeface="Calibri"/>
              </a:rPr>
              <a:t>Rendimento</a:t>
            </a:r>
            <a:r>
              <a:rPr lang="en-US" sz="1800" b="1" i="0" u="none" strike="noStrike" dirty="0">
                <a:solidFill>
                  <a:srgbClr val="F89321"/>
                </a:solidFill>
                <a:latin typeface="Calibri"/>
              </a:rPr>
              <a:t> | 2016 vs 2017 – Ensino Fundamental
AI . </a:t>
            </a:r>
            <a:r>
              <a:rPr lang="en-US" sz="1800" b="1" i="0" u="none" strike="noStrike" dirty="0" err="1">
                <a:solidFill>
                  <a:srgbClr val="F89321"/>
                </a:solidFill>
                <a:latin typeface="Calibri"/>
              </a:rPr>
              <a:t>Ideb</a:t>
            </a:r>
            <a:r>
              <a:rPr lang="en-US" sz="1800" b="1" i="0" u="none" strike="noStrike" dirty="0">
                <a:solidFill>
                  <a:srgbClr val="F89321"/>
                </a:solidFill>
                <a:latin typeface="Calibri"/>
              </a:rPr>
              <a:t>&gt;=7.0 | AF . </a:t>
            </a:r>
            <a:r>
              <a:rPr lang="en-US" sz="1800" b="1" i="0" u="none" strike="noStrike" dirty="0" err="1">
                <a:solidFill>
                  <a:srgbClr val="F89321"/>
                </a:solidFill>
                <a:latin typeface="Calibri"/>
              </a:rPr>
              <a:t>Ideb</a:t>
            </a:r>
            <a:r>
              <a:rPr lang="en-US" sz="1800" b="1" i="0" u="none" strike="noStrike" dirty="0">
                <a:solidFill>
                  <a:srgbClr val="F89321"/>
                </a:solidFill>
                <a:latin typeface="Calibri"/>
              </a:rPr>
              <a:t>&gt;=6.0 | Ensino </a:t>
            </a:r>
            <a:r>
              <a:rPr lang="en-US" sz="1800" b="1" i="0" u="none" strike="noStrike" dirty="0" err="1">
                <a:solidFill>
                  <a:srgbClr val="F89321"/>
                </a:solidFill>
                <a:latin typeface="Calibri"/>
              </a:rPr>
              <a:t>Médio</a:t>
            </a:r>
            <a:r>
              <a:rPr lang="en-US" sz="1800" b="1" i="0" u="none" strike="noStrike" dirty="0">
                <a:solidFill>
                  <a:srgbClr val="F89321"/>
                </a:solidFill>
                <a:latin typeface="Calibri"/>
              </a:rPr>
              <a:t>&gt;=5.0</a:t>
            </a:r>
          </a:p>
        </c:rich>
      </c:tx>
      <c:layout>
        <c:manualLayout>
          <c:xMode val="edge"/>
          <c:yMode val="edge"/>
          <c:x val="0"/>
          <c:y val="2.9776501459304348E-2"/>
          <c:w val="1"/>
          <c:h val="0.16512399999999999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25259700000000002"/>
          <c:y val="0.16512399999999999"/>
          <c:w val="0.73194300000000001"/>
          <c:h val="0.669831999999999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Tx Rend 2017</c:v>
                </c:pt>
              </c:strCache>
            </c:strRef>
          </c:tx>
          <c:spPr>
            <a:solidFill>
              <a:srgbClr val="D9D9D9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808080"/>
                    </a:solidFill>
                    <a:latin typeface="Calibri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Ensino Fundamental - Anos Iniciais</c:v>
                </c:pt>
                <c:pt idx="1">
                  <c:v>Ensino Fundamental - Anos Finais</c:v>
                </c:pt>
                <c:pt idx="2">
                  <c:v>Ensino Médio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0.98059200000000002</c:v>
                </c:pt>
                <c:pt idx="1">
                  <c:v>0.89239999999999997</c:v>
                </c:pt>
                <c:pt idx="2">
                  <c:v>0.81981499999999996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A2-5D4E-90EF-A08960CC30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Tx Rend 2016</c:v>
                </c:pt>
              </c:strCache>
            </c:strRef>
          </c:tx>
          <c:spPr>
            <a:solidFill>
              <a:srgbClr val="F8932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808080"/>
                    </a:solidFill>
                    <a:latin typeface="Calibri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Ensino Fundamental - Anos Iniciais</c:v>
                </c:pt>
                <c:pt idx="1">
                  <c:v>Ensino Fundamental - Anos Finais</c:v>
                </c:pt>
                <c:pt idx="2">
                  <c:v>Ensino Médio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0.972163</c:v>
                </c:pt>
                <c:pt idx="1">
                  <c:v>0.87370400000000004</c:v>
                </c:pt>
                <c:pt idx="2">
                  <c:v>0.80302499999999999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A2-5D4E-90EF-A08960CC302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Proposta Média (17|16)</c:v>
                </c:pt>
              </c:strCache>
            </c:strRef>
          </c:tx>
          <c:spPr>
            <a:solidFill>
              <a:srgbClr val="384D9E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808080"/>
                    </a:solidFill>
                    <a:latin typeface="Calibri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Ensino Fundamental - Anos Iniciais</c:v>
                </c:pt>
                <c:pt idx="1">
                  <c:v>Ensino Fundamental - Anos Finais</c:v>
                </c:pt>
                <c:pt idx="2">
                  <c:v>Ensino Médio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0.97676600000000002</c:v>
                </c:pt>
                <c:pt idx="1">
                  <c:v>0.88306899999999999</c:v>
                </c:pt>
                <c:pt idx="2">
                  <c:v>0.81151300000000004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A2-5D4E-90EF-A08960CC30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808080"/>
                </a:solidFill>
                <a:latin typeface="Calibri"/>
              </a:defRPr>
            </a:pPr>
            <a:endParaRPr lang="pt-BR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1"/>
          <c:min val="0.75"/>
        </c:scaling>
        <c:delete val="0"/>
        <c:axPos val="t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00" sourceLinked="0"/>
        <c:majorTickMark val="none"/>
        <c:minorTickMark val="none"/>
        <c:tickLblPos val="high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400" b="1" i="0" u="none" strike="noStrike">
                <a:solidFill>
                  <a:srgbClr val="808080"/>
                </a:solidFill>
                <a:latin typeface="Calibri"/>
              </a:defRPr>
            </a:pPr>
            <a:endParaRPr lang="pt-BR"/>
          </a:p>
        </c:txPr>
        <c:crossAx val="2094734552"/>
        <c:crosses val="autoZero"/>
        <c:crossBetween val="between"/>
        <c:majorUnit val="6.25E-2"/>
        <c:minorUnit val="3.125E-2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23700599999999999"/>
          <c:y val="0.94148200000000004"/>
          <c:w val="0.47182000000000002"/>
          <c:h val="5.85181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400" b="0" i="0" u="none" strike="noStrike">
              <a:solidFill>
                <a:srgbClr val="808080"/>
              </a:solidFill>
              <a:latin typeface="Calibri"/>
            </a:defRPr>
          </a:pPr>
          <a:endParaRPr lang="pt-BR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c:style val="2"/>
  <c:chart>
    <c:title>
      <c:tx>
        <c:rich>
          <a:bodyPr rot="0" anchor="t" anchorCtr="0"/>
          <a:lstStyle/>
          <a:p>
            <a:pPr>
              <a:defRPr sz="1800" b="1" i="0" u="none" strike="noStrike">
                <a:solidFill>
                  <a:srgbClr val="F89321"/>
                </a:solidFill>
                <a:latin typeface="Calibri"/>
              </a:defRPr>
            </a:pPr>
            <a:r>
              <a:rPr lang="en-US" sz="1800" b="1" i="0" u="none" strike="noStrike" dirty="0" err="1">
                <a:solidFill>
                  <a:srgbClr val="F89321"/>
                </a:solidFill>
                <a:latin typeface="Calibri"/>
              </a:rPr>
              <a:t>Comparação</a:t>
            </a:r>
            <a:r>
              <a:rPr lang="en-US" sz="1800" b="1" i="0" u="none" strike="noStrike" dirty="0">
                <a:solidFill>
                  <a:srgbClr val="F89321"/>
                </a:solidFill>
                <a:latin typeface="Calibri"/>
              </a:rPr>
              <a:t> dos </a:t>
            </a:r>
            <a:r>
              <a:rPr lang="en-US" sz="1800" b="1" i="0" u="none" strike="noStrike" dirty="0" err="1">
                <a:solidFill>
                  <a:srgbClr val="F89321"/>
                </a:solidFill>
                <a:latin typeface="Calibri"/>
              </a:rPr>
              <a:t>Resultados</a:t>
            </a:r>
            <a:r>
              <a:rPr lang="en-US" sz="1800" b="1" i="0" u="none" strike="noStrike" dirty="0">
                <a:solidFill>
                  <a:srgbClr val="F89321"/>
                </a:solidFill>
                <a:latin typeface="Calibri"/>
              </a:rPr>
              <a:t> do </a:t>
            </a:r>
            <a:r>
              <a:rPr lang="en-US" sz="1800" b="1" i="0" u="none" strike="noStrike" dirty="0" err="1">
                <a:solidFill>
                  <a:srgbClr val="F89321"/>
                </a:solidFill>
                <a:latin typeface="Calibri"/>
              </a:rPr>
              <a:t>Ideb</a:t>
            </a:r>
            <a:r>
              <a:rPr lang="en-US" sz="1800" b="1" i="0" u="none" strike="noStrike" dirty="0">
                <a:solidFill>
                  <a:srgbClr val="F89321"/>
                </a:solidFill>
                <a:latin typeface="Calibri"/>
              </a:rPr>
              <a:t> – </a:t>
            </a:r>
            <a:r>
              <a:rPr lang="en-US" sz="1800" b="1" i="0" u="none" strike="noStrike" dirty="0" err="1">
                <a:solidFill>
                  <a:srgbClr val="F89321"/>
                </a:solidFill>
                <a:latin typeface="Calibri"/>
              </a:rPr>
              <a:t>Modelo</a:t>
            </a:r>
            <a:r>
              <a:rPr lang="en-US" sz="1800" b="1" i="0" u="none" strike="noStrike" dirty="0">
                <a:solidFill>
                  <a:srgbClr val="F89321"/>
                </a:solidFill>
                <a:latin typeface="Calibri"/>
              </a:rPr>
              <a:t> </a:t>
            </a:r>
            <a:r>
              <a:rPr lang="en-US" sz="1800" b="1" i="0" u="none" strike="noStrike" dirty="0" err="1">
                <a:solidFill>
                  <a:srgbClr val="F89321"/>
                </a:solidFill>
                <a:latin typeface="Calibri"/>
              </a:rPr>
              <a:t>atual</a:t>
            </a:r>
            <a:r>
              <a:rPr lang="en-US" sz="1800" b="1" i="0" u="none" strike="noStrike" dirty="0">
                <a:solidFill>
                  <a:srgbClr val="F89321"/>
                </a:solidFill>
                <a:latin typeface="Calibri"/>
              </a:rPr>
              <a:t> | </a:t>
            </a:r>
            <a:r>
              <a:rPr lang="en-US" sz="1800" b="1" i="0" u="none" strike="noStrike" dirty="0" err="1">
                <a:solidFill>
                  <a:srgbClr val="F89321"/>
                </a:solidFill>
                <a:latin typeface="Calibri"/>
              </a:rPr>
              <a:t>Proposições</a:t>
            </a:r>
            <a:r>
              <a:rPr lang="en-US" sz="1800" b="1" i="0" u="none" strike="noStrike" dirty="0">
                <a:solidFill>
                  <a:srgbClr val="F89321"/>
                </a:solidFill>
                <a:latin typeface="Calibri"/>
              </a:rPr>
              <a:t> Ensino Fundamental (AI e AF) e Ensino </a:t>
            </a:r>
            <a:r>
              <a:rPr lang="en-US" sz="1800" b="1" i="0" u="none" strike="noStrike" dirty="0" err="1">
                <a:solidFill>
                  <a:srgbClr val="F89321"/>
                </a:solidFill>
                <a:latin typeface="Calibri"/>
              </a:rPr>
              <a:t>Médio</a:t>
            </a:r>
            <a:endParaRPr lang="en-US" sz="1800" b="1" i="0" u="none" strike="noStrike" dirty="0">
              <a:solidFill>
                <a:srgbClr val="F89321"/>
              </a:solidFill>
              <a:latin typeface="Calibri"/>
            </a:endParaRPr>
          </a:p>
        </c:rich>
      </c:tx>
      <c:layout>
        <c:manualLayout>
          <c:xMode val="edge"/>
          <c:yMode val="edge"/>
          <c:x val="0"/>
          <c:y val="2.4404637863357941E-2"/>
          <c:w val="1"/>
          <c:h val="0.15456300000000001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25382700000000002"/>
          <c:y val="0.15456300000000001"/>
          <c:w val="0.74117299999999997"/>
          <c:h val="0.678962999999999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Ideb</c:v>
                </c:pt>
              </c:strCache>
            </c:strRef>
          </c:tx>
          <c:spPr>
            <a:solidFill>
              <a:srgbClr val="CBD0D6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807F80"/>
                    </a:solidFill>
                    <a:latin typeface="Calibri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Ensino Fundamental - Anos Iniciais</c:v>
                </c:pt>
                <c:pt idx="1">
                  <c:v>Ensino Fundamental - Anos Finais</c:v>
                </c:pt>
                <c:pt idx="2">
                  <c:v>Ensino Médio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5.5</c:v>
                </c:pt>
                <c:pt idx="1">
                  <c:v>4.4000000000000004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B2-324F-968D-DCEAC849BD9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Proposta A</c:v>
                </c:pt>
              </c:strCache>
            </c:strRef>
          </c:tx>
          <c:spPr>
            <a:solidFill>
              <a:srgbClr val="F8932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807F80"/>
                    </a:solidFill>
                    <a:latin typeface="Calibri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Ensino Fundamental - Anos Iniciais</c:v>
                </c:pt>
                <c:pt idx="1">
                  <c:v>Ensino Fundamental - Anos Finais</c:v>
                </c:pt>
                <c:pt idx="2">
                  <c:v>Ensino Médio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6</c:v>
                </c:pt>
                <c:pt idx="1">
                  <c:v>4.3</c:v>
                </c:pt>
                <c:pt idx="2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B2-324F-968D-DCEAC849BD9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Proposta B</c:v>
                </c:pt>
              </c:strCache>
            </c:strRef>
          </c:tx>
          <c:spPr>
            <a:solidFill>
              <a:srgbClr val="2F5597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807F80"/>
                    </a:solidFill>
                    <a:latin typeface="Calibri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Ensino Fundamental - Anos Iniciais</c:v>
                </c:pt>
                <c:pt idx="1">
                  <c:v>Ensino Fundamental - Anos Finais</c:v>
                </c:pt>
                <c:pt idx="2">
                  <c:v>Ensino Médio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6.3</c:v>
                </c:pt>
                <c:pt idx="1">
                  <c:v>4.5999999999999996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B2-324F-968D-DCEAC849BD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807F80"/>
                </a:solidFill>
                <a:latin typeface="Calibri"/>
              </a:defRPr>
            </a:pPr>
            <a:endParaRPr lang="pt-BR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high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807F80"/>
                </a:solidFill>
                <a:latin typeface="Calibri"/>
              </a:defRPr>
            </a:pPr>
            <a:endParaRPr lang="pt-BR"/>
          </a:p>
        </c:txPr>
        <c:crossAx val="2094734552"/>
        <c:crosses val="autoZero"/>
        <c:crossBetween val="between"/>
        <c:majorUnit val="1.75"/>
        <c:minorUnit val="0.87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2277876456316687"/>
          <c:y val="0.93326730060364671"/>
          <c:w val="0.34517999999999999"/>
          <c:h val="6.4020900000000006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600" b="0" i="0" u="none" strike="noStrike">
              <a:solidFill>
                <a:srgbClr val="807F80"/>
              </a:solidFill>
              <a:latin typeface="Calibri"/>
            </a:defRPr>
          </a:pPr>
          <a:endParaRPr lang="pt-BR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</a:lvl1pPr>
          </a:lstStyle>
          <a:p>
            <a:r>
              <a:t>http://download.inep.gov.br/educacao_basica/portal_ideb/o_que_e_o_ideb/Nota_Tecnica_n1_concepcaoIDEB.pdf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buClrTx/>
              <a:buSz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lnSpc>
                <a:spcPct val="90000"/>
              </a:lnSpc>
              <a:buClrTx/>
              <a:buSz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lnSpc>
                <a:spcPct val="90000"/>
              </a:lnSpc>
              <a:buClrTx/>
              <a:buSz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lnSpc>
                <a:spcPct val="90000"/>
              </a:lnSpc>
              <a:buClrTx/>
              <a:buSz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lnSpc>
                <a:spcPct val="90000"/>
              </a:lnSpc>
              <a:buClrTx/>
              <a:buSz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ClrTx/>
              <a:buSz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buClrTx/>
              <a:buSz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buClrTx/>
              <a:buSz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buClrTx/>
              <a:buSz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buClrTx/>
              <a:buSz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Tx/>
              <a:buFont typeface="Arial"/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>
              <a:lnSpc>
                <a:spcPct val="90000"/>
              </a:lnSpc>
              <a:buClrTx/>
              <a:buFont typeface="Arial"/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>
              <a:lnSpc>
                <a:spcPct val="90000"/>
              </a:lnSpc>
              <a:buClrTx/>
              <a:buFont typeface="Arial"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>
              <a:lnSpc>
                <a:spcPct val="90000"/>
              </a:lnSpc>
              <a:buClrTx/>
              <a:buFont typeface="Arial"/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>
              <a:lnSpc>
                <a:spcPct val="90000"/>
              </a:lnSpc>
              <a:buClrTx/>
              <a:buFont typeface="Arial"/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buClrTx/>
              <a:buSzTx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buClrTx/>
              <a:buSzTx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buClrTx/>
              <a:buSzTx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buClrTx/>
              <a:buSzTx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buClrTx/>
              <a:buSzTx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buClrTx/>
              <a:buSzTx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Tx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18457" indent="-261257">
              <a:lnSpc>
                <a:spcPct val="90000"/>
              </a:lnSpc>
              <a:buClrTx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90000"/>
              </a:lnSpc>
              <a:buClrTx/>
              <a:buFont typeface="Arial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90000"/>
              </a:lnSpc>
              <a:buClrTx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90000"/>
              </a:lnSpc>
              <a:buClrTx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ClrTx/>
              <a:buSz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ClrTx/>
              <a:buSz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buClrTx/>
              <a:buSz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buClrTx/>
              <a:buSz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buClrTx/>
              <a:buSz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buClrTx/>
              <a:buSz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38200" y="906393"/>
            <a:ext cx="10515600" cy="942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974574"/>
            <a:ext cx="10515600" cy="4202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866" cy="3708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F5597"/>
          </a:solidFill>
          <a:uFillTx/>
          <a:latin typeface="Corbel"/>
          <a:ea typeface="Corbel"/>
          <a:cs typeface="Corbel"/>
          <a:sym typeface="Corbe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F5597"/>
          </a:solidFill>
          <a:uFillTx/>
          <a:latin typeface="Corbel"/>
          <a:ea typeface="Corbel"/>
          <a:cs typeface="Corbel"/>
          <a:sym typeface="Corbe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F5597"/>
          </a:solidFill>
          <a:uFillTx/>
          <a:latin typeface="Corbel"/>
          <a:ea typeface="Corbel"/>
          <a:cs typeface="Corbel"/>
          <a:sym typeface="Corbe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F5597"/>
          </a:solidFill>
          <a:uFillTx/>
          <a:latin typeface="Corbel"/>
          <a:ea typeface="Corbel"/>
          <a:cs typeface="Corbel"/>
          <a:sym typeface="Corbe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F5597"/>
          </a:solidFill>
          <a:uFillTx/>
          <a:latin typeface="Corbel"/>
          <a:ea typeface="Corbel"/>
          <a:cs typeface="Corbel"/>
          <a:sym typeface="Corbe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F5597"/>
          </a:solidFill>
          <a:uFillTx/>
          <a:latin typeface="Corbel"/>
          <a:ea typeface="Corbel"/>
          <a:cs typeface="Corbel"/>
          <a:sym typeface="Corbe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F5597"/>
          </a:solidFill>
          <a:uFillTx/>
          <a:latin typeface="Corbel"/>
          <a:ea typeface="Corbel"/>
          <a:cs typeface="Corbel"/>
          <a:sym typeface="Corbe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F5597"/>
          </a:solidFill>
          <a:uFillTx/>
          <a:latin typeface="Corbel"/>
          <a:ea typeface="Corbel"/>
          <a:cs typeface="Corbel"/>
          <a:sym typeface="Corbe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F5597"/>
          </a:solidFill>
          <a:uFillTx/>
          <a:latin typeface="Corbel"/>
          <a:ea typeface="Corbel"/>
          <a:cs typeface="Corbel"/>
          <a:sym typeface="Corbel"/>
        </a:defRPr>
      </a:lvl9pPr>
    </p:titleStyle>
    <p:bodyStyle>
      <a:lvl1pPr marL="228600" marR="0" indent="-228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C55A11"/>
        </a:buClr>
        <a:buSzPct val="100000"/>
        <a:buFontTx/>
        <a:buChar char="▪"/>
        <a:tabLst/>
        <a:defRPr sz="2800" b="0" i="0" u="none" strike="noStrike" cap="none" spc="0" baseline="0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723900" marR="0" indent="-2667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C55A11"/>
        </a:buClr>
        <a:buSzPct val="100000"/>
        <a:buFontTx/>
        <a:buChar char="o"/>
        <a:tabLst/>
        <a:defRPr sz="2800" b="0" i="0" u="none" strike="noStrike" cap="none" spc="0" baseline="0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234439" marR="0" indent="-320039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C55A11"/>
        </a:buClr>
        <a:buSzPct val="100000"/>
        <a:buFontTx/>
        <a:buChar char="•"/>
        <a:tabLst/>
        <a:defRPr sz="2800" b="0" i="0" u="none" strike="noStrike" cap="none" spc="0" baseline="0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1727200" marR="0" indent="-355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C55A11"/>
        </a:buClr>
        <a:buSzPct val="100000"/>
        <a:buFontTx/>
        <a:buChar char="➢"/>
        <a:tabLst/>
        <a:defRPr sz="2800" b="0" i="0" u="none" strike="noStrike" cap="none" spc="0" baseline="0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184400" marR="0" indent="-355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C55A11"/>
        </a:buClr>
        <a:buSzPct val="100000"/>
        <a:buFontTx/>
        <a:buChar char="➢"/>
        <a:tabLst/>
        <a:defRPr sz="2800" b="0" i="0" u="none" strike="noStrike" cap="none" spc="0" baseline="0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641600" marR="0" indent="-355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C55A11"/>
        </a:buClr>
        <a:buSzPct val="100000"/>
        <a:buFontTx/>
        <a:buChar char="•"/>
        <a:tabLst/>
        <a:defRPr sz="2800" b="0" i="0" u="none" strike="noStrike" cap="none" spc="0" baseline="0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3098800" marR="0" indent="-355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C55A11"/>
        </a:buClr>
        <a:buSzPct val="100000"/>
        <a:buFontTx/>
        <a:buChar char="•"/>
        <a:tabLst/>
        <a:defRPr sz="2800" b="0" i="0" u="none" strike="noStrike" cap="none" spc="0" baseline="0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3556000" marR="0" indent="-355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C55A11"/>
        </a:buClr>
        <a:buSzPct val="100000"/>
        <a:buFontTx/>
        <a:buChar char="•"/>
        <a:tabLst/>
        <a:defRPr sz="2800" b="0" i="0" u="none" strike="noStrike" cap="none" spc="0" baseline="0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4013200" marR="0" indent="-355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C55A11"/>
        </a:buClr>
        <a:buSzPct val="100000"/>
        <a:buFontTx/>
        <a:buChar char="•"/>
        <a:tabLst/>
        <a:defRPr sz="2800" b="0" i="0" u="none" strike="noStrike" cap="none" spc="0" baseline="0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icture 3" descr="Picture 3">
            <a:hlinkClick r:id="rId3"/>
          </p:cNvPr>
          <p:cNvPicPr>
            <a:picLocks noChangeAspect="1"/>
          </p:cNvPicPr>
          <p:nvPr/>
        </p:nvPicPr>
        <p:blipFill>
          <a:blip r:embed="rId4"/>
          <a:srcRect l="28125" t="39778" r="33375" b="35778"/>
          <a:stretch>
            <a:fillRect/>
          </a:stretch>
        </p:blipFill>
        <p:spPr>
          <a:xfrm>
            <a:off x="2448747" y="4612995"/>
            <a:ext cx="3171004" cy="1132502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Retângulo 5"/>
          <p:cNvSpPr txBox="1"/>
          <p:nvPr/>
        </p:nvSpPr>
        <p:spPr>
          <a:xfrm>
            <a:off x="2211413" y="1959073"/>
            <a:ext cx="7424956" cy="1641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ts val="6000"/>
              </a:lnSpc>
              <a:defRPr sz="6000">
                <a:solidFill>
                  <a:srgbClr val="F89321"/>
                </a:solidFill>
              </a:defRPr>
            </a:pPr>
            <a:r>
              <a:rPr lang="pt-BR" dirty="0"/>
              <a:t>P</a:t>
            </a:r>
            <a:r>
              <a:rPr dirty="0"/>
              <a:t>or um </a:t>
            </a:r>
            <a:r>
              <a:rPr dirty="0" err="1"/>
              <a:t>Ideb</a:t>
            </a:r>
            <a:r>
              <a:rPr dirty="0"/>
              <a:t> com </a:t>
            </a:r>
            <a:r>
              <a:rPr b="1" dirty="0" err="1"/>
              <a:t>significado</a:t>
            </a:r>
            <a:r>
              <a:rPr b="1" dirty="0"/>
              <a:t> </a:t>
            </a:r>
            <a:r>
              <a:rPr b="1" dirty="0" err="1"/>
              <a:t>pedagógico</a:t>
            </a:r>
            <a:endParaRPr b="1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m 5" descr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939" y="2660072"/>
            <a:ext cx="4664438" cy="2896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m 6" descr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909" y="2626578"/>
            <a:ext cx="4583317" cy="2977128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CaixaDeTexto 7"/>
          <p:cNvSpPr txBox="1"/>
          <p:nvPr/>
        </p:nvSpPr>
        <p:spPr>
          <a:xfrm>
            <a:off x="1311659" y="1446439"/>
            <a:ext cx="7422179" cy="620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4000"/>
              </a:lnSpc>
              <a:defRPr sz="3600" b="1">
                <a:solidFill>
                  <a:srgbClr val="384D9E"/>
                </a:solidFill>
              </a:defRPr>
            </a:pPr>
            <a:r>
              <a:t>Uma inspiração: </a:t>
            </a:r>
            <a:r>
              <a:rPr b="0"/>
              <a:t>o Idesp</a:t>
            </a:r>
          </a:p>
        </p:txBody>
      </p:sp>
      <p:sp>
        <p:nvSpPr>
          <p:cNvPr id="154" name="Conector reto 9"/>
          <p:cNvSpPr/>
          <p:nvPr/>
        </p:nvSpPr>
        <p:spPr>
          <a:xfrm flipH="1">
            <a:off x="6238388" y="2505692"/>
            <a:ext cx="1" cy="3266527"/>
          </a:xfrm>
          <a:prstGeom prst="line">
            <a:avLst/>
          </a:prstGeom>
          <a:ln>
            <a:solidFill>
              <a:srgbClr val="E7E6E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6" name="Gráfico 11"/>
          <p:cNvGraphicFramePr/>
          <p:nvPr>
            <p:extLst>
              <p:ext uri="{D42A27DB-BD31-4B8C-83A1-F6EECF244321}">
                <p14:modId xmlns:p14="http://schemas.microsoft.com/office/powerpoint/2010/main" val="2273975824"/>
              </p:ext>
            </p:extLst>
          </p:nvPr>
        </p:nvGraphicFramePr>
        <p:xfrm>
          <a:off x="580519" y="1711344"/>
          <a:ext cx="10636964" cy="4735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7" name="CaixaDeTexto 3"/>
          <p:cNvSpPr txBox="1"/>
          <p:nvPr/>
        </p:nvSpPr>
        <p:spPr>
          <a:xfrm>
            <a:off x="663910" y="699261"/>
            <a:ext cx="7422180" cy="112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4000"/>
              </a:lnSpc>
              <a:defRPr sz="3600" b="1">
                <a:solidFill>
                  <a:srgbClr val="384D9E"/>
                </a:solidFill>
              </a:defRPr>
            </a:pPr>
            <a:r>
              <a:rPr dirty="0"/>
              <a:t>O </a:t>
            </a:r>
            <a:r>
              <a:rPr dirty="0" err="1"/>
              <a:t>problema</a:t>
            </a:r>
            <a:r>
              <a:rPr dirty="0"/>
              <a:t> </a:t>
            </a:r>
            <a:r>
              <a:rPr b="0" dirty="0"/>
              <a:t>do </a:t>
            </a:r>
            <a:r>
              <a:rPr b="0" dirty="0" err="1"/>
              <a:t>indicador</a:t>
            </a:r>
            <a:r>
              <a:rPr b="0" dirty="0"/>
              <a:t> </a:t>
            </a:r>
            <a:br>
              <a:rPr b="0" dirty="0"/>
            </a:br>
            <a:r>
              <a:rPr b="0" dirty="0"/>
              <a:t>de </a:t>
            </a:r>
            <a:r>
              <a:rPr b="0" dirty="0" err="1"/>
              <a:t>rendimento</a:t>
            </a:r>
            <a:r>
              <a:rPr b="0" dirty="0"/>
              <a:t> </a:t>
            </a:r>
            <a:r>
              <a:rPr sz="2800" b="0" dirty="0"/>
              <a:t>(</a:t>
            </a:r>
            <a:r>
              <a:rPr sz="2800" b="0" dirty="0" err="1"/>
              <a:t>aprovação</a:t>
            </a:r>
            <a:r>
              <a:rPr sz="2800" b="0" dirty="0"/>
              <a:t> escolar)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9" name="Gráfico 3"/>
          <p:cNvGraphicFramePr/>
          <p:nvPr>
            <p:extLst>
              <p:ext uri="{D42A27DB-BD31-4B8C-83A1-F6EECF244321}">
                <p14:modId xmlns:p14="http://schemas.microsoft.com/office/powerpoint/2010/main" val="2599918253"/>
              </p:ext>
            </p:extLst>
          </p:nvPr>
        </p:nvGraphicFramePr>
        <p:xfrm>
          <a:off x="567819" y="1736744"/>
          <a:ext cx="10636964" cy="4691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0" name="CaixaDeTexto 4"/>
          <p:cNvSpPr txBox="1"/>
          <p:nvPr/>
        </p:nvSpPr>
        <p:spPr>
          <a:xfrm>
            <a:off x="567819" y="732625"/>
            <a:ext cx="7422180" cy="112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4000"/>
              </a:lnSpc>
              <a:defRPr sz="3600">
                <a:solidFill>
                  <a:srgbClr val="384D9E"/>
                </a:solidFill>
              </a:defRPr>
            </a:pPr>
            <a:r>
              <a:rPr dirty="0"/>
              <a:t>Redes com </a:t>
            </a:r>
            <a:r>
              <a:rPr dirty="0" err="1"/>
              <a:t>maior</a:t>
            </a:r>
            <a:r>
              <a:rPr dirty="0"/>
              <a:t> </a:t>
            </a:r>
            <a:r>
              <a:rPr dirty="0" err="1"/>
              <a:t>Ideb</a:t>
            </a:r>
            <a:r>
              <a:rPr dirty="0"/>
              <a:t> </a:t>
            </a:r>
            <a:r>
              <a:rPr dirty="0" err="1"/>
              <a:t>têm</a:t>
            </a:r>
            <a:r>
              <a:rPr dirty="0"/>
              <a:t> </a:t>
            </a:r>
            <a:r>
              <a:rPr b="1" dirty="0" err="1"/>
              <a:t>maiores</a:t>
            </a:r>
            <a:r>
              <a:rPr b="1" dirty="0"/>
              <a:t> </a:t>
            </a:r>
            <a:r>
              <a:rPr b="1" dirty="0" err="1"/>
              <a:t>taxas</a:t>
            </a:r>
            <a:r>
              <a:rPr b="1" dirty="0"/>
              <a:t> de </a:t>
            </a:r>
            <a:r>
              <a:rPr b="1" dirty="0" err="1"/>
              <a:t>aprovação</a:t>
            </a:r>
            <a:r>
              <a:rPr b="1"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anos</a:t>
            </a:r>
            <a:r>
              <a:rPr dirty="0"/>
              <a:t> </a:t>
            </a:r>
            <a:r>
              <a:rPr dirty="0" err="1"/>
              <a:t>ímpares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Retângulo 4"/>
          <p:cNvSpPr txBox="1"/>
          <p:nvPr/>
        </p:nvSpPr>
        <p:spPr>
          <a:xfrm>
            <a:off x="3079204" y="2680138"/>
            <a:ext cx="6255565" cy="157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9600" b="1">
                <a:solidFill>
                  <a:srgbClr val="FFFFFF"/>
                </a:solidFill>
              </a:defRPr>
            </a:pPr>
            <a:r>
              <a:t>2</a:t>
            </a:r>
            <a:r>
              <a:rPr sz="6000" b="0"/>
              <a:t>. Análise Empírica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ítulo 1"/>
          <p:cNvSpPr txBox="1"/>
          <p:nvPr/>
        </p:nvSpPr>
        <p:spPr>
          <a:xfrm>
            <a:off x="1637709" y="1194605"/>
            <a:ext cx="8847951" cy="2687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6000" b="1">
                <a:solidFill>
                  <a:srgbClr val="2F5597"/>
                </a:solidFill>
              </a:defRPr>
            </a:pPr>
            <a:r>
              <a:t>Análises do descasamento </a:t>
            </a:r>
            <a:r>
              <a:rPr b="0"/>
              <a:t>entre aprendizagem adequada e o Ideb</a:t>
            </a:r>
          </a:p>
        </p:txBody>
      </p:sp>
      <p:sp>
        <p:nvSpPr>
          <p:cNvPr id="166" name="Espaço Reservado para Conteúdo 2"/>
          <p:cNvSpPr txBox="1"/>
          <p:nvPr/>
        </p:nvSpPr>
        <p:spPr>
          <a:xfrm>
            <a:off x="1637708" y="4603541"/>
            <a:ext cx="8242936" cy="119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1000"/>
              </a:spcBef>
              <a:buClr>
                <a:srgbClr val="808080"/>
              </a:buClr>
              <a:buSzPct val="101000"/>
              <a:buFont typeface="Arial"/>
              <a:buChar char="•"/>
              <a:defRPr sz="2400">
                <a:solidFill>
                  <a:srgbClr val="808080"/>
                </a:solidFill>
              </a:defRPr>
            </a:pPr>
            <a:r>
              <a:t>Qual seria o Ideb da rede se os </a:t>
            </a:r>
            <a:r>
              <a:rPr b="1"/>
              <a:t>alunos com aprendizado não adequado obtivessem exatamente a pontuação mínima </a:t>
            </a:r>
            <a:r>
              <a:t>para serem considerados proficientes?</a:t>
            </a:r>
          </a:p>
        </p:txBody>
      </p:sp>
      <p:sp>
        <p:nvSpPr>
          <p:cNvPr id="167" name="Título 1"/>
          <p:cNvSpPr txBox="1"/>
          <p:nvPr/>
        </p:nvSpPr>
        <p:spPr>
          <a:xfrm>
            <a:off x="1653474" y="3963249"/>
            <a:ext cx="284129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3600" b="1">
                <a:solidFill>
                  <a:srgbClr val="F89321"/>
                </a:solidFill>
              </a:defRPr>
            </a:lvl1pPr>
          </a:lstStyle>
          <a:p>
            <a:r>
              <a:t>Cenário A: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ítulo 1"/>
          <p:cNvSpPr txBox="1"/>
          <p:nvPr/>
        </p:nvSpPr>
        <p:spPr>
          <a:xfrm>
            <a:off x="1763837" y="772508"/>
            <a:ext cx="8847951" cy="2687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6000" b="1">
                <a:solidFill>
                  <a:srgbClr val="2F5597"/>
                </a:solidFill>
              </a:defRPr>
            </a:pPr>
            <a:r>
              <a:t>Análises do descasamento </a:t>
            </a:r>
            <a:r>
              <a:rPr b="0"/>
              <a:t>entre aprendizagem adequada e o Ideb</a:t>
            </a:r>
          </a:p>
        </p:txBody>
      </p:sp>
      <p:sp>
        <p:nvSpPr>
          <p:cNvPr id="170" name="Espaço Reservado para Conteúdo 2"/>
          <p:cNvSpPr txBox="1"/>
          <p:nvPr/>
        </p:nvSpPr>
        <p:spPr>
          <a:xfrm>
            <a:off x="1763836" y="4181445"/>
            <a:ext cx="8242936" cy="205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1000"/>
              </a:spcBef>
              <a:buClr>
                <a:srgbClr val="808080"/>
              </a:buClr>
              <a:buSzPct val="101000"/>
              <a:buFont typeface="Arial"/>
              <a:buChar char="•"/>
              <a:defRPr sz="2400" b="1">
                <a:solidFill>
                  <a:srgbClr val="808080"/>
                </a:solidFill>
              </a:defRPr>
            </a:pPr>
            <a:r>
              <a:t>Excluímos da amostra </a:t>
            </a:r>
            <a:r>
              <a:rPr b="0"/>
              <a:t>todos os </a:t>
            </a:r>
            <a:r>
              <a:t>estudantes que não atingiram </a:t>
            </a:r>
            <a:r>
              <a:rPr b="0"/>
              <a:t>a pontuação mínima em ambos os componentes para serem classificados com o </a:t>
            </a:r>
            <a:r>
              <a:t>nível de aprendizado adequado</a:t>
            </a:r>
            <a:r>
              <a:rPr b="0"/>
              <a:t>.</a:t>
            </a:r>
          </a:p>
          <a:p>
            <a:pPr marL="228600" indent="-228600">
              <a:spcBef>
                <a:spcPts val="1000"/>
              </a:spcBef>
              <a:buClr>
                <a:srgbClr val="808080"/>
              </a:buClr>
              <a:buSzPct val="101000"/>
              <a:buFont typeface="Arial"/>
              <a:buChar char="•"/>
              <a:defRPr sz="2400">
                <a:solidFill>
                  <a:srgbClr val="808080"/>
                </a:solidFill>
              </a:defRPr>
            </a:pPr>
            <a:r>
              <a:t>Assumimos, no Cenário 2, que </a:t>
            </a:r>
            <a:r>
              <a:rPr b="1"/>
              <a:t>toda a rede é representada somente pelos estudantes que hoje são proficientes.</a:t>
            </a:r>
          </a:p>
        </p:txBody>
      </p:sp>
      <p:sp>
        <p:nvSpPr>
          <p:cNvPr id="171" name="Título 1"/>
          <p:cNvSpPr txBox="1"/>
          <p:nvPr/>
        </p:nvSpPr>
        <p:spPr>
          <a:xfrm>
            <a:off x="1779602" y="3541152"/>
            <a:ext cx="284129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3600" b="1">
                <a:solidFill>
                  <a:srgbClr val="F89321"/>
                </a:solidFill>
              </a:defRPr>
            </a:lvl1pPr>
          </a:lstStyle>
          <a:p>
            <a:r>
              <a:t>Cenário B: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3" name="Espaço Reservado para Conteúdo 10"/>
          <p:cNvGraphicFramePr/>
          <p:nvPr>
            <p:extLst>
              <p:ext uri="{D42A27DB-BD31-4B8C-83A1-F6EECF244321}">
                <p14:modId xmlns:p14="http://schemas.microsoft.com/office/powerpoint/2010/main" val="4200867357"/>
              </p:ext>
            </p:extLst>
          </p:nvPr>
        </p:nvGraphicFramePr>
        <p:xfrm>
          <a:off x="1110339" y="2030263"/>
          <a:ext cx="9889757" cy="3327924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2191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3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76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82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00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92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7652"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 err="1">
                          <a:solidFill>
                            <a:srgbClr val="FFFFFF"/>
                          </a:solidFill>
                        </a:rPr>
                        <a:t>Anos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1600" b="1" dirty="0" err="1">
                          <a:solidFill>
                            <a:srgbClr val="FFFFFF"/>
                          </a:solidFill>
                        </a:rPr>
                        <a:t>Iniciais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72000" marR="7200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Ideb 5° Real</a:t>
                      </a:r>
                    </a:p>
                  </a:txBody>
                  <a:tcPr marL="72000" marR="7200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</a:pPr>
                      <a:r>
                        <a:t>Cenário A</a:t>
                      </a:r>
                      <a:r>
                        <a:rPr sz="1600"/>
                        <a:t> </a:t>
                      </a:r>
                      <a:br>
                        <a:rPr sz="1600"/>
                      </a:br>
                      <a:r>
                        <a:rPr sz="1600"/>
                        <a:t>Ideb 5°</a:t>
                      </a:r>
                      <a:br>
                        <a:rPr sz="1600"/>
                      </a:br>
                      <a:r>
                        <a:rPr sz="1600"/>
                        <a:t>Sem Exclusão</a:t>
                      </a:r>
                    </a:p>
                  </a:txBody>
                  <a:tcPr marL="72000" marR="7200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</a:pPr>
                      <a:r>
                        <a:t>Cenário B</a:t>
                      </a:r>
                      <a:r>
                        <a:rPr sz="1600"/>
                        <a:t> </a:t>
                      </a:r>
                      <a:br>
                        <a:rPr sz="1600"/>
                      </a:br>
                      <a:r>
                        <a:rPr sz="1600"/>
                        <a:t>Ideb 5°</a:t>
                      </a:r>
                      <a:br>
                        <a:rPr sz="1600"/>
                      </a:br>
                      <a:r>
                        <a:rPr sz="1600"/>
                        <a:t>Com Exclusão </a:t>
                      </a:r>
                    </a:p>
                  </a:txBody>
                  <a:tcPr marL="72000" marR="7200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N° Alunos Total</a:t>
                      </a:r>
                    </a:p>
                  </a:txBody>
                  <a:tcPr marL="72000" marR="7200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N° Alunos Nível Adequado </a:t>
                      </a:r>
                    </a:p>
                  </a:txBody>
                  <a:tcPr marL="72000" marR="7200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% Aprendizado adequado</a:t>
                      </a:r>
                    </a:p>
                  </a:txBody>
                  <a:tcPr marL="72000" marR="7200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Sobral . CE</a:t>
                      </a:r>
                    </a:p>
                  </a:txBody>
                  <a:tcPr marL="72000" marR="7200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9.12</a:t>
                      </a:r>
                    </a:p>
                  </a:txBody>
                  <a:tcPr marL="72000" marR="7200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9.15</a:t>
                      </a:r>
                    </a:p>
                  </a:txBody>
                  <a:tcPr marL="72000" marR="7200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9.27</a:t>
                      </a:r>
                    </a:p>
                  </a:txBody>
                  <a:tcPr marL="72000" marR="7200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2280</a:t>
                      </a:r>
                    </a:p>
                  </a:txBody>
                  <a:tcPr marL="72000" marR="7200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2180</a:t>
                      </a:r>
                    </a:p>
                  </a:txBody>
                  <a:tcPr marL="72000" marR="7200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95.6%</a:t>
                      </a:r>
                    </a:p>
                  </a:txBody>
                  <a:tcPr marL="72000" marR="7200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Coruripe . AL 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8.53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8.58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8.78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832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763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91.7%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Rio das Ostras . RJ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6.84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7.14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7.80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1567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901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57.5%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Matões do Norte . MA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5.51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6.50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 dirty="0">
                          <a:solidFill>
                            <a:srgbClr val="808080"/>
                          </a:solidFill>
                        </a:rPr>
                        <a:t>7.74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94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24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25.5%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Beruri . AM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4.97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6.27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 dirty="0">
                          <a:solidFill>
                            <a:srgbClr val="808080"/>
                          </a:solidFill>
                        </a:rPr>
                        <a:t>7.60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338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52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15.4%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Benevides . PA 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6.24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6.74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7.57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dirty="0">
                          <a:solidFill>
                            <a:srgbClr val="808080"/>
                          </a:solidFill>
                        </a:rPr>
                        <a:t>1007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dirty="0">
                          <a:solidFill>
                            <a:srgbClr val="808080"/>
                          </a:solidFill>
                        </a:rPr>
                        <a:t>447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dirty="0">
                          <a:solidFill>
                            <a:srgbClr val="808080"/>
                          </a:solidFill>
                        </a:rPr>
                        <a:t>44.4%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4" name="Retângulo 14"/>
          <p:cNvSpPr txBox="1"/>
          <p:nvPr/>
        </p:nvSpPr>
        <p:spPr>
          <a:xfrm>
            <a:off x="1119182" y="1178663"/>
            <a:ext cx="8863374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800"/>
              </a:spcBef>
              <a:defRPr sz="2400" b="1">
                <a:solidFill>
                  <a:srgbClr val="808080"/>
                </a:solidFill>
              </a:defRPr>
            </a:pPr>
            <a:r>
              <a:rPr dirty="0" err="1"/>
              <a:t>Resultados</a:t>
            </a:r>
            <a:r>
              <a:rPr dirty="0"/>
              <a:t> NP do </a:t>
            </a:r>
            <a:r>
              <a:rPr dirty="0" err="1"/>
              <a:t>Ideb</a:t>
            </a:r>
            <a:r>
              <a:rPr dirty="0"/>
              <a:t> 2017 </a:t>
            </a:r>
            <a:r>
              <a:rPr lang="pt-BR" dirty="0"/>
              <a:t>-</a:t>
            </a:r>
            <a:r>
              <a:rPr b="0" dirty="0"/>
              <a:t> redes </a:t>
            </a:r>
            <a:r>
              <a:rPr b="0" dirty="0" err="1"/>
              <a:t>municipais</a:t>
            </a:r>
            <a:r>
              <a:rPr b="0" dirty="0"/>
              <a:t> </a:t>
            </a:r>
            <a:r>
              <a:rPr lang="pt-BR" b="0" dirty="0"/>
              <a:t>no</a:t>
            </a:r>
            <a:r>
              <a:rPr b="0" dirty="0"/>
              <a:t>s </a:t>
            </a:r>
            <a:r>
              <a:rPr b="0" dirty="0" err="1"/>
              <a:t>anos</a:t>
            </a:r>
            <a:r>
              <a:rPr b="0" dirty="0"/>
              <a:t> </a:t>
            </a:r>
            <a:r>
              <a:rPr b="0" dirty="0" err="1"/>
              <a:t>iniciais</a:t>
            </a:r>
            <a:r>
              <a:rPr b="0" dirty="0"/>
              <a:t> do Ensino Fundamental   </a:t>
            </a:r>
          </a:p>
        </p:txBody>
      </p:sp>
      <p:sp>
        <p:nvSpPr>
          <p:cNvPr id="175" name="Título 1"/>
          <p:cNvSpPr txBox="1"/>
          <p:nvPr/>
        </p:nvSpPr>
        <p:spPr>
          <a:xfrm>
            <a:off x="1119181" y="584752"/>
            <a:ext cx="3676521" cy="139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4400" b="1">
                <a:solidFill>
                  <a:srgbClr val="2F5597"/>
                </a:solidFill>
              </a:defRPr>
            </a:pPr>
            <a:r>
              <a:rPr dirty="0" err="1"/>
              <a:t>Resultados</a:t>
            </a:r>
            <a:br>
              <a:rPr dirty="0"/>
            </a:br>
            <a:endParaRPr dirty="0"/>
          </a:p>
        </p:txBody>
      </p:sp>
      <p:graphicFrame>
        <p:nvGraphicFramePr>
          <p:cNvPr id="176" name="Espaço Reservado para Conteúdo 4"/>
          <p:cNvGraphicFramePr/>
          <p:nvPr>
            <p:extLst>
              <p:ext uri="{D42A27DB-BD31-4B8C-83A1-F6EECF244321}">
                <p14:modId xmlns:p14="http://schemas.microsoft.com/office/powerpoint/2010/main" val="3925911522"/>
              </p:ext>
            </p:extLst>
          </p:nvPr>
        </p:nvGraphicFramePr>
        <p:xfrm>
          <a:off x="1110339" y="5443222"/>
          <a:ext cx="7460456" cy="1010302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4744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7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8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sz="1400" dirty="0">
                          <a:solidFill>
                            <a:srgbClr val="808080"/>
                          </a:solidFill>
                        </a:rPr>
                        <a:t> 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LP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MAT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r>
                        <a:rPr sz="1500" b="1" dirty="0" err="1">
                          <a:solidFill>
                            <a:srgbClr val="808080"/>
                          </a:solidFill>
                        </a:rPr>
                        <a:t>Pontuação</a:t>
                      </a:r>
                      <a:r>
                        <a:rPr sz="1500" b="1" dirty="0">
                          <a:solidFill>
                            <a:srgbClr val="808080"/>
                          </a:solidFill>
                        </a:rPr>
                        <a:t> </a:t>
                      </a:r>
                      <a:r>
                        <a:rPr sz="1500" b="1" dirty="0" err="1">
                          <a:solidFill>
                            <a:srgbClr val="808080"/>
                          </a:solidFill>
                        </a:rPr>
                        <a:t>escala</a:t>
                      </a:r>
                      <a:r>
                        <a:rPr sz="1500" b="1" dirty="0">
                          <a:solidFill>
                            <a:srgbClr val="808080"/>
                          </a:solidFill>
                        </a:rPr>
                        <a:t> Saeb </a:t>
                      </a:r>
                      <a:r>
                        <a:rPr sz="1500" b="1" dirty="0" err="1">
                          <a:solidFill>
                            <a:srgbClr val="808080"/>
                          </a:solidFill>
                        </a:rPr>
                        <a:t>Aprendizado</a:t>
                      </a:r>
                      <a:r>
                        <a:rPr sz="1500" b="1" dirty="0">
                          <a:solidFill>
                            <a:srgbClr val="808080"/>
                          </a:solidFill>
                        </a:rPr>
                        <a:t> </a:t>
                      </a:r>
                      <a:r>
                        <a:rPr sz="1500" b="1" dirty="0" err="1">
                          <a:solidFill>
                            <a:srgbClr val="808080"/>
                          </a:solidFill>
                        </a:rPr>
                        <a:t>Adequado</a:t>
                      </a:r>
                      <a:endParaRPr sz="1500" b="1" dirty="0">
                        <a:solidFill>
                          <a:srgbClr val="808080"/>
                        </a:solidFill>
                      </a:endParaRP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200,00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225,00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r>
                        <a:rPr sz="1500" b="1" dirty="0" err="1">
                          <a:solidFill>
                            <a:srgbClr val="808080"/>
                          </a:solidFill>
                        </a:rPr>
                        <a:t>Ideb</a:t>
                      </a:r>
                      <a:r>
                        <a:rPr sz="1500" b="1" dirty="0">
                          <a:solidFill>
                            <a:srgbClr val="808080"/>
                          </a:solidFill>
                        </a:rPr>
                        <a:t> </a:t>
                      </a:r>
                      <a:r>
                        <a:rPr sz="1500" b="1" dirty="0" err="1">
                          <a:solidFill>
                            <a:srgbClr val="808080"/>
                          </a:solidFill>
                        </a:rPr>
                        <a:t>Correspondente</a:t>
                      </a:r>
                      <a:r>
                        <a:rPr sz="1500" b="1" dirty="0">
                          <a:solidFill>
                            <a:srgbClr val="808080"/>
                          </a:solidFill>
                        </a:rPr>
                        <a:t> </a:t>
                      </a:r>
                      <a:r>
                        <a:rPr sz="1500" b="1" dirty="0" err="1">
                          <a:solidFill>
                            <a:srgbClr val="808080"/>
                          </a:solidFill>
                        </a:rPr>
                        <a:t>ao</a:t>
                      </a:r>
                      <a:r>
                        <a:rPr sz="1500" b="1" dirty="0">
                          <a:solidFill>
                            <a:srgbClr val="808080"/>
                          </a:solidFill>
                        </a:rPr>
                        <a:t> </a:t>
                      </a:r>
                      <a:r>
                        <a:rPr sz="1500" b="1" dirty="0" err="1">
                          <a:solidFill>
                            <a:srgbClr val="808080"/>
                          </a:solidFill>
                        </a:rPr>
                        <a:t>Aprendizado</a:t>
                      </a:r>
                      <a:r>
                        <a:rPr sz="1500" b="1" dirty="0">
                          <a:solidFill>
                            <a:srgbClr val="808080"/>
                          </a:solidFill>
                        </a:rPr>
                        <a:t> </a:t>
                      </a:r>
                      <a:r>
                        <a:rPr sz="1500" b="1" dirty="0" err="1">
                          <a:solidFill>
                            <a:srgbClr val="808080"/>
                          </a:solidFill>
                        </a:rPr>
                        <a:t>Adequado</a:t>
                      </a:r>
                      <a:endParaRPr sz="1500" b="1" dirty="0">
                        <a:solidFill>
                          <a:srgbClr val="808080"/>
                        </a:solidFill>
                      </a:endParaRP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sz="1600" dirty="0">
                          <a:solidFill>
                            <a:srgbClr val="808080"/>
                          </a:solidFill>
                        </a:rPr>
                        <a:t>5,50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sz="1600" dirty="0">
                          <a:solidFill>
                            <a:srgbClr val="808080"/>
                          </a:solidFill>
                        </a:rPr>
                        <a:t>6,32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8" name="Espaço Reservado para Conteúdo 10"/>
          <p:cNvGraphicFramePr/>
          <p:nvPr>
            <p:extLst>
              <p:ext uri="{D42A27DB-BD31-4B8C-83A1-F6EECF244321}">
                <p14:modId xmlns:p14="http://schemas.microsoft.com/office/powerpoint/2010/main" val="2137980307"/>
              </p:ext>
            </p:extLst>
          </p:nvPr>
        </p:nvGraphicFramePr>
        <p:xfrm>
          <a:off x="1110339" y="2030263"/>
          <a:ext cx="9889757" cy="3327924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2191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3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76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82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00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92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7652"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 err="1">
                          <a:solidFill>
                            <a:srgbClr val="FFFFFF"/>
                          </a:solidFill>
                        </a:rPr>
                        <a:t>Anos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1600" b="1" dirty="0" err="1">
                          <a:solidFill>
                            <a:srgbClr val="FFFFFF"/>
                          </a:solidFill>
                        </a:rPr>
                        <a:t>Iniciais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72000" marR="7200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Ideb 9° Real</a:t>
                      </a:r>
                    </a:p>
                  </a:txBody>
                  <a:tcPr marL="72000" marR="7200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</a:pPr>
                      <a:r>
                        <a:t>Cenário A</a:t>
                      </a:r>
                      <a:r>
                        <a:rPr sz="1600"/>
                        <a:t> </a:t>
                      </a:r>
                      <a:br>
                        <a:rPr sz="1600"/>
                      </a:br>
                      <a:r>
                        <a:rPr sz="1600"/>
                        <a:t>Ideb 9°</a:t>
                      </a:r>
                      <a:br>
                        <a:rPr sz="1600"/>
                      </a:br>
                      <a:r>
                        <a:rPr sz="1600"/>
                        <a:t>Sem Exclusão</a:t>
                      </a:r>
                    </a:p>
                  </a:txBody>
                  <a:tcPr marL="72000" marR="7200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</a:pPr>
                      <a:r>
                        <a:t>Cenário B</a:t>
                      </a:r>
                      <a:r>
                        <a:rPr sz="1600"/>
                        <a:t> </a:t>
                      </a:r>
                      <a:br>
                        <a:rPr sz="1600"/>
                      </a:br>
                      <a:r>
                        <a:rPr sz="1600"/>
                        <a:t>Ideb 9°</a:t>
                      </a:r>
                      <a:br>
                        <a:rPr sz="1600"/>
                      </a:br>
                      <a:r>
                        <a:rPr sz="1600"/>
                        <a:t>Com Exclusão </a:t>
                      </a:r>
                    </a:p>
                  </a:txBody>
                  <a:tcPr marL="72000" marR="7200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N° Alunos Total</a:t>
                      </a:r>
                    </a:p>
                  </a:txBody>
                  <a:tcPr marL="72000" marR="7200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N° Alunos Nível Adequado </a:t>
                      </a:r>
                    </a:p>
                  </a:txBody>
                  <a:tcPr marL="72000" marR="7200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% Aprendizado adequado</a:t>
                      </a:r>
                    </a:p>
                  </a:txBody>
                  <a:tcPr marL="72000" marR="7200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Terra Roxa . SP</a:t>
                      </a:r>
                    </a:p>
                  </a:txBody>
                  <a:tcPr marL="72000" marR="7200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6.61</a:t>
                      </a:r>
                    </a:p>
                  </a:txBody>
                  <a:tcPr marL="72000" marR="7200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7.17</a:t>
                      </a:r>
                    </a:p>
                  </a:txBody>
                  <a:tcPr marL="72000" marR="7200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8.03</a:t>
                      </a:r>
                    </a:p>
                  </a:txBody>
                  <a:tcPr marL="72000" marR="7200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126</a:t>
                      </a:r>
                    </a:p>
                  </a:txBody>
                  <a:tcPr marL="72000" marR="7200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60</a:t>
                      </a:r>
                    </a:p>
                  </a:txBody>
                  <a:tcPr marL="72000" marR="7200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47.6%</a:t>
                      </a:r>
                    </a:p>
                  </a:txBody>
                  <a:tcPr marL="72000" marR="7200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Sobral . CE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7.23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7.50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7.97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2257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1490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66.0%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Lagarto . SE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4.58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6.39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7.42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626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35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5.6%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Tucuruí . PA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4.51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6.37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7.39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dirty="0">
                          <a:solidFill>
                            <a:srgbClr val="808080"/>
                          </a:solidFill>
                        </a:rPr>
                        <a:t>1087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dirty="0">
                          <a:solidFill>
                            <a:srgbClr val="808080"/>
                          </a:solidFill>
                        </a:rPr>
                        <a:t>50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4.6%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Francisco Beltrão . PR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6.07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6.77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7.36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55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dirty="0">
                          <a:solidFill>
                            <a:srgbClr val="808080"/>
                          </a:solidFill>
                        </a:rPr>
                        <a:t>19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34.5%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Cruzeiro do Sul . AC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4.82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6.38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7.20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217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dirty="0">
                          <a:solidFill>
                            <a:srgbClr val="808080"/>
                          </a:solidFill>
                        </a:rPr>
                        <a:t>17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dirty="0">
                          <a:solidFill>
                            <a:srgbClr val="808080"/>
                          </a:solidFill>
                        </a:rPr>
                        <a:t>7.8%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9" name="Retângulo 7"/>
          <p:cNvSpPr txBox="1"/>
          <p:nvPr/>
        </p:nvSpPr>
        <p:spPr>
          <a:xfrm>
            <a:off x="1119182" y="1178663"/>
            <a:ext cx="8863374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800"/>
              </a:spcBef>
              <a:defRPr sz="2400" b="1">
                <a:solidFill>
                  <a:srgbClr val="808080"/>
                </a:solidFill>
              </a:defRPr>
            </a:pPr>
            <a:r>
              <a:rPr dirty="0" err="1"/>
              <a:t>Resultados</a:t>
            </a:r>
            <a:r>
              <a:rPr dirty="0"/>
              <a:t> NP do </a:t>
            </a:r>
            <a:r>
              <a:rPr dirty="0" err="1"/>
              <a:t>Ideb</a:t>
            </a:r>
            <a:r>
              <a:rPr dirty="0"/>
              <a:t> 2017 </a:t>
            </a:r>
            <a:r>
              <a:rPr b="0" dirty="0"/>
              <a:t>. redes </a:t>
            </a:r>
            <a:r>
              <a:rPr b="0" dirty="0" err="1"/>
              <a:t>municipais</a:t>
            </a:r>
            <a:r>
              <a:rPr b="0" dirty="0"/>
              <a:t> </a:t>
            </a:r>
            <a:r>
              <a:rPr lang="pt-BR" b="0" dirty="0"/>
              <a:t>nos</a:t>
            </a:r>
            <a:r>
              <a:rPr b="0" dirty="0"/>
              <a:t> </a:t>
            </a:r>
            <a:r>
              <a:rPr b="0" dirty="0" err="1"/>
              <a:t>anos</a:t>
            </a:r>
            <a:r>
              <a:rPr b="0" dirty="0"/>
              <a:t> </a:t>
            </a:r>
            <a:r>
              <a:rPr b="0" dirty="0" err="1"/>
              <a:t>finais</a:t>
            </a:r>
            <a:r>
              <a:rPr b="0" dirty="0"/>
              <a:t> do Ensino Fundamental    </a:t>
            </a:r>
          </a:p>
        </p:txBody>
      </p:sp>
      <p:sp>
        <p:nvSpPr>
          <p:cNvPr id="180" name="Título 1"/>
          <p:cNvSpPr txBox="1"/>
          <p:nvPr/>
        </p:nvSpPr>
        <p:spPr>
          <a:xfrm>
            <a:off x="1119181" y="584752"/>
            <a:ext cx="3676521" cy="139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4400" b="1">
                <a:solidFill>
                  <a:srgbClr val="2F5597"/>
                </a:solidFill>
              </a:defRPr>
            </a:pPr>
            <a:r>
              <a:rPr dirty="0" err="1"/>
              <a:t>Resultados</a:t>
            </a:r>
            <a:br>
              <a:rPr dirty="0"/>
            </a:br>
            <a:endParaRPr dirty="0"/>
          </a:p>
        </p:txBody>
      </p:sp>
      <p:graphicFrame>
        <p:nvGraphicFramePr>
          <p:cNvPr id="181" name="Espaço Reservado para Conteúdo 4"/>
          <p:cNvGraphicFramePr/>
          <p:nvPr>
            <p:extLst>
              <p:ext uri="{D42A27DB-BD31-4B8C-83A1-F6EECF244321}">
                <p14:modId xmlns:p14="http://schemas.microsoft.com/office/powerpoint/2010/main" val="2619787284"/>
              </p:ext>
            </p:extLst>
          </p:nvPr>
        </p:nvGraphicFramePr>
        <p:xfrm>
          <a:off x="1110339" y="5443222"/>
          <a:ext cx="7460456" cy="1010302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4744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7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8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sz="1400" dirty="0">
                          <a:solidFill>
                            <a:srgbClr val="808080"/>
                          </a:solidFill>
                        </a:rPr>
                        <a:t> 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LP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MAT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r>
                        <a:rPr sz="1500" b="1" dirty="0" err="1">
                          <a:solidFill>
                            <a:srgbClr val="808080"/>
                          </a:solidFill>
                        </a:rPr>
                        <a:t>Pontuação</a:t>
                      </a:r>
                      <a:r>
                        <a:rPr sz="1500" b="1" dirty="0">
                          <a:solidFill>
                            <a:srgbClr val="808080"/>
                          </a:solidFill>
                        </a:rPr>
                        <a:t> </a:t>
                      </a:r>
                      <a:r>
                        <a:rPr sz="1500" b="1" dirty="0" err="1">
                          <a:solidFill>
                            <a:srgbClr val="808080"/>
                          </a:solidFill>
                        </a:rPr>
                        <a:t>escala</a:t>
                      </a:r>
                      <a:r>
                        <a:rPr sz="1500" b="1" dirty="0">
                          <a:solidFill>
                            <a:srgbClr val="808080"/>
                          </a:solidFill>
                        </a:rPr>
                        <a:t> Saeb </a:t>
                      </a:r>
                      <a:r>
                        <a:rPr sz="1500" b="1" dirty="0" err="1">
                          <a:solidFill>
                            <a:srgbClr val="808080"/>
                          </a:solidFill>
                        </a:rPr>
                        <a:t>Aprendizado</a:t>
                      </a:r>
                      <a:r>
                        <a:rPr sz="1500" b="1" dirty="0">
                          <a:solidFill>
                            <a:srgbClr val="808080"/>
                          </a:solidFill>
                        </a:rPr>
                        <a:t> </a:t>
                      </a:r>
                      <a:r>
                        <a:rPr sz="1500" b="1" dirty="0" err="1">
                          <a:solidFill>
                            <a:srgbClr val="808080"/>
                          </a:solidFill>
                        </a:rPr>
                        <a:t>Adequado</a:t>
                      </a:r>
                      <a:endParaRPr sz="1500" b="1" dirty="0">
                        <a:solidFill>
                          <a:srgbClr val="808080"/>
                        </a:solidFill>
                      </a:endParaRP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sz="1600" dirty="0">
                          <a:solidFill>
                            <a:srgbClr val="808080"/>
                          </a:solidFill>
                        </a:rPr>
                        <a:t>275,00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300,00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r>
                        <a:rPr sz="1500" b="1">
                          <a:solidFill>
                            <a:srgbClr val="808080"/>
                          </a:solidFill>
                        </a:rPr>
                        <a:t>Ideb Correspondente ao Aprendizado Adequado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sz="1600" dirty="0">
                          <a:solidFill>
                            <a:srgbClr val="808080"/>
                          </a:solidFill>
                        </a:rPr>
                        <a:t>5,85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sz="1600" dirty="0">
                          <a:solidFill>
                            <a:srgbClr val="808080"/>
                          </a:solidFill>
                        </a:rPr>
                        <a:t>6,70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3" name="Espaço Reservado para Conteúdo 10"/>
          <p:cNvGraphicFramePr/>
          <p:nvPr>
            <p:extLst>
              <p:ext uri="{D42A27DB-BD31-4B8C-83A1-F6EECF244321}">
                <p14:modId xmlns:p14="http://schemas.microsoft.com/office/powerpoint/2010/main" val="2576685553"/>
              </p:ext>
            </p:extLst>
          </p:nvPr>
        </p:nvGraphicFramePr>
        <p:xfrm>
          <a:off x="1110339" y="2030263"/>
          <a:ext cx="9889757" cy="3327924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2191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3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76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82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00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92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7652"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 err="1">
                          <a:solidFill>
                            <a:srgbClr val="FFFFFF"/>
                          </a:solidFill>
                        </a:rPr>
                        <a:t>Anos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1600" b="1" dirty="0" err="1">
                          <a:solidFill>
                            <a:srgbClr val="FFFFFF"/>
                          </a:solidFill>
                        </a:rPr>
                        <a:t>Iniciais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72000" marR="7200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Ideb 3° Real</a:t>
                      </a:r>
                    </a:p>
                  </a:txBody>
                  <a:tcPr marL="72000" marR="7200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</a:pPr>
                      <a:r>
                        <a:t>Cenário A</a:t>
                      </a:r>
                      <a:r>
                        <a:rPr sz="1600"/>
                        <a:t> </a:t>
                      </a:r>
                      <a:br>
                        <a:rPr sz="1600"/>
                      </a:br>
                      <a:r>
                        <a:rPr sz="1600"/>
                        <a:t>Ideb 3°</a:t>
                      </a:r>
                      <a:br>
                        <a:rPr sz="1600"/>
                      </a:br>
                      <a:r>
                        <a:rPr sz="1600"/>
                        <a:t>Sem Exclusão</a:t>
                      </a:r>
                    </a:p>
                  </a:txBody>
                  <a:tcPr marL="72000" marR="7200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</a:pPr>
                      <a:r>
                        <a:t>Cenário B</a:t>
                      </a:r>
                      <a:r>
                        <a:rPr sz="1600"/>
                        <a:t> </a:t>
                      </a:r>
                      <a:br>
                        <a:rPr sz="1600"/>
                      </a:br>
                      <a:r>
                        <a:rPr sz="1600"/>
                        <a:t>Ideb 3°</a:t>
                      </a:r>
                      <a:br>
                        <a:rPr sz="1600"/>
                      </a:br>
                      <a:r>
                        <a:rPr sz="1600"/>
                        <a:t>Com Exclusão </a:t>
                      </a:r>
                    </a:p>
                  </a:txBody>
                  <a:tcPr marL="72000" marR="7200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N° Alunos Total</a:t>
                      </a:r>
                    </a:p>
                  </a:txBody>
                  <a:tcPr marL="72000" marR="7200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N° Alunos Nível Adequado </a:t>
                      </a:r>
                    </a:p>
                  </a:txBody>
                  <a:tcPr marL="72000" marR="7200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% Aprendizado adequado</a:t>
                      </a:r>
                    </a:p>
                  </a:txBody>
                  <a:tcPr marL="72000" marR="7200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Ceará</a:t>
                      </a:r>
                    </a:p>
                  </a:txBody>
                  <a:tcPr marL="72000" marR="7200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4.43</a:t>
                      </a:r>
                    </a:p>
                  </a:txBody>
                  <a:tcPr marL="72000" marR="7200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6.23</a:t>
                      </a:r>
                    </a:p>
                  </a:txBody>
                  <a:tcPr marL="72000" marR="7200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7.10</a:t>
                      </a:r>
                    </a:p>
                  </a:txBody>
                  <a:tcPr marL="72000" marR="7200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87389</a:t>
                      </a:r>
                    </a:p>
                  </a:txBody>
                  <a:tcPr marL="72000" marR="7200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5421</a:t>
                      </a:r>
                    </a:p>
                  </a:txBody>
                  <a:tcPr marL="72000" marR="7200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6.2%</a:t>
                      </a:r>
                    </a:p>
                  </a:txBody>
                  <a:tcPr marL="72000" marR="7200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Rio Grande do Sul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4.58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6.24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7.07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41969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2220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5.3%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Bahia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3.75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6.15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6.93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95199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1161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1.2%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Alagoas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3.88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6.14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6.93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19532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dirty="0">
                          <a:solidFill>
                            <a:srgbClr val="808080"/>
                          </a:solidFill>
                        </a:rPr>
                        <a:t>156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0.8%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Mato Grosso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4.15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6.17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6.91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19820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411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dirty="0">
                          <a:solidFill>
                            <a:srgbClr val="808080"/>
                          </a:solidFill>
                        </a:rPr>
                        <a:t>2.1%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Rio Grande do Norte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3.77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6.15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6.88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15346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165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dirty="0">
                          <a:solidFill>
                            <a:srgbClr val="808080"/>
                          </a:solidFill>
                        </a:rPr>
                        <a:t>1.1%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4" name="Retângulo 8"/>
          <p:cNvSpPr txBox="1"/>
          <p:nvPr/>
        </p:nvSpPr>
        <p:spPr>
          <a:xfrm>
            <a:off x="1119182" y="1178663"/>
            <a:ext cx="886337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800"/>
              </a:spcBef>
              <a:defRPr sz="2400" b="1">
                <a:solidFill>
                  <a:srgbClr val="808080"/>
                </a:solidFill>
              </a:defRPr>
            </a:pPr>
            <a:r>
              <a:rPr dirty="0" err="1"/>
              <a:t>Resultados</a:t>
            </a:r>
            <a:r>
              <a:rPr dirty="0"/>
              <a:t> NP do </a:t>
            </a:r>
            <a:r>
              <a:rPr dirty="0" err="1"/>
              <a:t>Ideb</a:t>
            </a:r>
            <a:r>
              <a:rPr dirty="0"/>
              <a:t> 2017 </a:t>
            </a:r>
            <a:r>
              <a:rPr lang="pt-BR" dirty="0"/>
              <a:t>-</a:t>
            </a:r>
            <a:r>
              <a:rPr b="0" dirty="0"/>
              <a:t> redes </a:t>
            </a:r>
            <a:r>
              <a:rPr b="0" dirty="0" err="1"/>
              <a:t>estaduais</a:t>
            </a:r>
            <a:r>
              <a:rPr b="0" dirty="0"/>
              <a:t> </a:t>
            </a:r>
            <a:r>
              <a:rPr lang="pt-BR" dirty="0"/>
              <a:t>n</a:t>
            </a:r>
            <a:r>
              <a:rPr b="0" dirty="0"/>
              <a:t>o Ensino </a:t>
            </a:r>
            <a:r>
              <a:rPr lang="pt-BR" b="0" dirty="0"/>
              <a:t>Médio</a:t>
            </a:r>
            <a:r>
              <a:rPr b="0" dirty="0"/>
              <a:t>   </a:t>
            </a:r>
          </a:p>
        </p:txBody>
      </p:sp>
      <p:sp>
        <p:nvSpPr>
          <p:cNvPr id="185" name="Título 1"/>
          <p:cNvSpPr txBox="1"/>
          <p:nvPr/>
        </p:nvSpPr>
        <p:spPr>
          <a:xfrm>
            <a:off x="1119181" y="584752"/>
            <a:ext cx="3676521" cy="139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4400" b="1">
                <a:solidFill>
                  <a:srgbClr val="2F5597"/>
                </a:solidFill>
              </a:defRPr>
            </a:pPr>
            <a:r>
              <a:rPr dirty="0" err="1"/>
              <a:t>Resultados</a:t>
            </a:r>
            <a:br>
              <a:rPr dirty="0"/>
            </a:br>
            <a:endParaRPr dirty="0"/>
          </a:p>
        </p:txBody>
      </p:sp>
      <p:graphicFrame>
        <p:nvGraphicFramePr>
          <p:cNvPr id="186" name="Espaço Reservado para Conteúdo 4"/>
          <p:cNvGraphicFramePr/>
          <p:nvPr>
            <p:extLst>
              <p:ext uri="{D42A27DB-BD31-4B8C-83A1-F6EECF244321}">
                <p14:modId xmlns:p14="http://schemas.microsoft.com/office/powerpoint/2010/main" val="3504334275"/>
              </p:ext>
            </p:extLst>
          </p:nvPr>
        </p:nvGraphicFramePr>
        <p:xfrm>
          <a:off x="1110339" y="5443222"/>
          <a:ext cx="7460456" cy="1010302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4744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7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8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sz="1400" dirty="0">
                          <a:solidFill>
                            <a:srgbClr val="808080"/>
                          </a:solidFill>
                        </a:rPr>
                        <a:t> 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LP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sz="1600" b="1">
                          <a:solidFill>
                            <a:srgbClr val="808080"/>
                          </a:solidFill>
                        </a:rPr>
                        <a:t>MAT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r>
                        <a:rPr sz="1500" b="1" dirty="0" err="1">
                          <a:solidFill>
                            <a:srgbClr val="808080"/>
                          </a:solidFill>
                        </a:rPr>
                        <a:t>Pontuação</a:t>
                      </a:r>
                      <a:r>
                        <a:rPr sz="1500" b="1" dirty="0">
                          <a:solidFill>
                            <a:srgbClr val="808080"/>
                          </a:solidFill>
                        </a:rPr>
                        <a:t> </a:t>
                      </a:r>
                      <a:r>
                        <a:rPr sz="1500" b="1" dirty="0" err="1">
                          <a:solidFill>
                            <a:srgbClr val="808080"/>
                          </a:solidFill>
                        </a:rPr>
                        <a:t>escala</a:t>
                      </a:r>
                      <a:r>
                        <a:rPr sz="1500" b="1" dirty="0">
                          <a:solidFill>
                            <a:srgbClr val="808080"/>
                          </a:solidFill>
                        </a:rPr>
                        <a:t> Saeb </a:t>
                      </a:r>
                      <a:r>
                        <a:rPr sz="1500" b="1" dirty="0" err="1">
                          <a:solidFill>
                            <a:srgbClr val="808080"/>
                          </a:solidFill>
                        </a:rPr>
                        <a:t>Aprendizado</a:t>
                      </a:r>
                      <a:r>
                        <a:rPr sz="1500" b="1" dirty="0">
                          <a:solidFill>
                            <a:srgbClr val="808080"/>
                          </a:solidFill>
                        </a:rPr>
                        <a:t> </a:t>
                      </a:r>
                      <a:r>
                        <a:rPr sz="1500" b="1" dirty="0" err="1">
                          <a:solidFill>
                            <a:srgbClr val="808080"/>
                          </a:solidFill>
                        </a:rPr>
                        <a:t>Adequado</a:t>
                      </a:r>
                      <a:endParaRPr sz="1500" b="1" dirty="0">
                        <a:solidFill>
                          <a:srgbClr val="808080"/>
                        </a:solidFill>
                      </a:endParaRP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sz="1600" dirty="0">
                          <a:solidFill>
                            <a:srgbClr val="808080"/>
                          </a:solidFill>
                        </a:rPr>
                        <a:t>300,00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350,00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r>
                        <a:rPr sz="1500" b="1">
                          <a:solidFill>
                            <a:srgbClr val="808080"/>
                          </a:solidFill>
                        </a:rPr>
                        <a:t>Ideb Correspondente ao Aprendizado Adequado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sz="1600" dirty="0">
                          <a:solidFill>
                            <a:srgbClr val="808080"/>
                          </a:solidFill>
                        </a:rPr>
                        <a:t>5,49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sz="1600" dirty="0">
                          <a:solidFill>
                            <a:srgbClr val="808080"/>
                          </a:solidFill>
                        </a:rPr>
                        <a:t>6,75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ítulo 1"/>
          <p:cNvSpPr txBox="1"/>
          <p:nvPr/>
        </p:nvSpPr>
        <p:spPr>
          <a:xfrm>
            <a:off x="2299857" y="2035536"/>
            <a:ext cx="4386287" cy="101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6000" b="1">
                <a:solidFill>
                  <a:srgbClr val="2F5597"/>
                </a:solidFill>
              </a:defRPr>
            </a:lvl1pPr>
          </a:lstStyle>
          <a:p>
            <a:r>
              <a:t>Resultados</a:t>
            </a:r>
          </a:p>
        </p:txBody>
      </p:sp>
      <p:sp>
        <p:nvSpPr>
          <p:cNvPr id="189" name="Espaço Reservado para Conteúdo 2"/>
          <p:cNvSpPr txBox="1"/>
          <p:nvPr/>
        </p:nvSpPr>
        <p:spPr>
          <a:xfrm>
            <a:off x="2347156" y="3076068"/>
            <a:ext cx="7949299" cy="156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1000"/>
              </a:spcBef>
              <a:buClr>
                <a:srgbClr val="808080"/>
              </a:buClr>
              <a:buSzPct val="101000"/>
              <a:buFont typeface="Arial"/>
              <a:buChar char="•"/>
              <a:defRPr sz="2400">
                <a:solidFill>
                  <a:srgbClr val="808080"/>
                </a:solidFill>
              </a:defRPr>
            </a:pPr>
            <a:r>
              <a:rPr dirty="0"/>
              <a:t>A </a:t>
            </a:r>
            <a:r>
              <a:rPr dirty="0" err="1"/>
              <a:t>partir</a:t>
            </a:r>
            <a:r>
              <a:rPr dirty="0"/>
              <a:t> dos dados das </a:t>
            </a:r>
            <a:r>
              <a:rPr dirty="0" err="1"/>
              <a:t>tabelas</a:t>
            </a:r>
            <a:r>
              <a:rPr dirty="0"/>
              <a:t>, </a:t>
            </a:r>
            <a:r>
              <a:rPr dirty="0" err="1"/>
              <a:t>observa</a:t>
            </a:r>
            <a:r>
              <a:rPr dirty="0"/>
              <a:t>-se que </a:t>
            </a:r>
            <a:r>
              <a:rPr dirty="0" err="1"/>
              <a:t>nas</a:t>
            </a:r>
            <a:r>
              <a:rPr dirty="0"/>
              <a:t> redes </a:t>
            </a:r>
            <a:r>
              <a:rPr dirty="0" err="1"/>
              <a:t>onde</a:t>
            </a:r>
            <a:r>
              <a:rPr dirty="0"/>
              <a:t> </a:t>
            </a:r>
            <a:r>
              <a:rPr dirty="0" err="1"/>
              <a:t>simulamos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diferentes</a:t>
            </a:r>
            <a:r>
              <a:rPr dirty="0"/>
              <a:t> </a:t>
            </a:r>
            <a:r>
              <a:rPr dirty="0" err="1"/>
              <a:t>cenários</a:t>
            </a:r>
            <a:r>
              <a:rPr dirty="0"/>
              <a:t>, </a:t>
            </a:r>
            <a:r>
              <a:rPr lang="pt-BR" dirty="0"/>
              <a:t>seria</a:t>
            </a:r>
            <a:r>
              <a:rPr dirty="0"/>
              <a:t> </a:t>
            </a:r>
            <a:r>
              <a:rPr dirty="0" err="1"/>
              <a:t>possível</a:t>
            </a:r>
            <a:r>
              <a:rPr dirty="0"/>
              <a:t> </a:t>
            </a:r>
            <a:r>
              <a:rPr dirty="0" err="1"/>
              <a:t>garantir</a:t>
            </a:r>
            <a:r>
              <a:rPr dirty="0"/>
              <a:t> </a:t>
            </a:r>
            <a:r>
              <a:rPr b="1" dirty="0"/>
              <a:t>100% dos </a:t>
            </a:r>
            <a:r>
              <a:rPr b="1" dirty="0" err="1"/>
              <a:t>estudantes</a:t>
            </a:r>
            <a:r>
              <a:rPr b="1" dirty="0"/>
              <a:t> no </a:t>
            </a:r>
            <a:r>
              <a:rPr b="1" dirty="0" err="1"/>
              <a:t>nível</a:t>
            </a:r>
            <a:r>
              <a:rPr b="1" dirty="0"/>
              <a:t> de </a:t>
            </a:r>
            <a:r>
              <a:rPr b="1" dirty="0" err="1"/>
              <a:t>aprendizado</a:t>
            </a:r>
            <a:r>
              <a:rPr b="1" dirty="0"/>
              <a:t> </a:t>
            </a:r>
            <a:r>
              <a:rPr b="1" dirty="0" err="1"/>
              <a:t>adequado</a:t>
            </a:r>
            <a:r>
              <a:rPr b="1" dirty="0"/>
              <a:t> com </a:t>
            </a:r>
            <a:r>
              <a:rPr b="1" dirty="0" err="1"/>
              <a:t>Notas</a:t>
            </a:r>
            <a:r>
              <a:rPr b="1" dirty="0"/>
              <a:t> </a:t>
            </a:r>
            <a:r>
              <a:rPr b="1" dirty="0" err="1"/>
              <a:t>Padronizadas</a:t>
            </a:r>
            <a:r>
              <a:rPr b="1" dirty="0"/>
              <a:t> entre 6,0 e 8,0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Retângulo 3"/>
          <p:cNvSpPr txBox="1"/>
          <p:nvPr/>
        </p:nvSpPr>
        <p:spPr>
          <a:xfrm>
            <a:off x="3820179" y="2438399"/>
            <a:ext cx="4068426" cy="157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9600" b="1">
                <a:solidFill>
                  <a:srgbClr val="FFFFFF"/>
                </a:solidFill>
              </a:defRPr>
            </a:pPr>
            <a:r>
              <a:t>1</a:t>
            </a:r>
            <a:r>
              <a:rPr sz="6000" b="0"/>
              <a:t>. Contexto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1717986" y="1951967"/>
            <a:ext cx="8995267" cy="4060434"/>
          </a:xfrm>
          <a:prstGeom prst="rect">
            <a:avLst/>
          </a:prstGeom>
        </p:spPr>
        <p:txBody>
          <a:bodyPr/>
          <a:lstStyle/>
          <a:p>
            <a:pPr marL="0" indent="0" defTabSz="896111">
              <a:spcBef>
                <a:spcPts val="900"/>
              </a:spcBef>
              <a:buSzTx/>
              <a:buFont typeface="Wingdings"/>
              <a:buNone/>
              <a:defRPr sz="2744" b="1">
                <a:solidFill>
                  <a:srgbClr val="F8932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1. </a:t>
            </a:r>
            <a:r>
              <a:rPr b="0"/>
              <a:t>Escolas com Ideb mais altos não são, necessariamente, as melhores do Brasil</a:t>
            </a:r>
          </a:p>
          <a:p>
            <a:pPr marL="224027" indent="-224027" defTabSz="896111">
              <a:spcBef>
                <a:spcPts val="900"/>
              </a:spcBef>
              <a:buClr>
                <a:srgbClr val="808080"/>
              </a:buClr>
              <a:buSzPct val="101000"/>
              <a:buFont typeface="Arial"/>
              <a:buChar char="•"/>
              <a:defRPr sz="2352">
                <a:solidFill>
                  <a:srgbClr val="80808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É muito relevante que escolas e redes tenham ótimos resultados no Ideb, pois isso representa avanços no aprendizado dos estudantes, onde os mesmos dominem habilidades importantes, e garante um bom fluxo escolar. Porém, atingir patamares muito elevados não significa, necessariamente, ser a melhor rede do país. </a:t>
            </a:r>
          </a:p>
          <a:p>
            <a:pPr marL="224027" indent="-224027" defTabSz="896111">
              <a:spcBef>
                <a:spcPts val="900"/>
              </a:spcBef>
              <a:buClr>
                <a:srgbClr val="808080"/>
              </a:buClr>
              <a:buSzPct val="101000"/>
              <a:buFont typeface="Arial"/>
              <a:buChar char="•"/>
              <a:defRPr sz="2352">
                <a:solidFill>
                  <a:srgbClr val="80808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Com nossas simulações, demonstramos que não é necessário um Ideb acima de 9 para que todos os estudantes estejam no nível de aprendizado adequado.</a:t>
            </a:r>
          </a:p>
        </p:txBody>
      </p:sp>
      <p:sp>
        <p:nvSpPr>
          <p:cNvPr id="192" name="Título 1"/>
          <p:cNvSpPr txBox="1"/>
          <p:nvPr/>
        </p:nvSpPr>
        <p:spPr>
          <a:xfrm>
            <a:off x="1635666" y="836635"/>
            <a:ext cx="8281722" cy="101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6000" b="1">
                <a:solidFill>
                  <a:srgbClr val="2F5597"/>
                </a:solidFill>
              </a:defRPr>
            </a:pPr>
            <a:r>
              <a:rPr dirty="0" err="1"/>
              <a:t>Conclusões</a:t>
            </a:r>
            <a:r>
              <a:rPr sz="4000" b="0" dirty="0"/>
              <a:t> . </a:t>
            </a:r>
            <a:r>
              <a:rPr sz="4000" b="0" dirty="0" err="1"/>
              <a:t>Análise</a:t>
            </a:r>
            <a:r>
              <a:rPr sz="4000" b="0" dirty="0"/>
              <a:t> </a:t>
            </a:r>
            <a:r>
              <a:rPr sz="4000" b="0" dirty="0" err="1"/>
              <a:t>empírica</a:t>
            </a:r>
            <a:endParaRPr sz="4000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Espaço Reservado para Conteúdo 2"/>
          <p:cNvSpPr txBox="1">
            <a:spLocks noGrp="1"/>
          </p:cNvSpPr>
          <p:nvPr>
            <p:ph type="body" sz="half" idx="1"/>
          </p:nvPr>
        </p:nvSpPr>
        <p:spPr>
          <a:xfrm>
            <a:off x="1789704" y="2391237"/>
            <a:ext cx="8677039" cy="303527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 typeface="Wingdings"/>
              <a:buNone/>
              <a:defRPr b="1">
                <a:solidFill>
                  <a:srgbClr val="F8932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2. </a:t>
            </a:r>
            <a:r>
              <a:rPr b="0"/>
              <a:t>Um </a:t>
            </a:r>
            <a:r>
              <a:rPr sz="2700" b="0"/>
              <a:t>determinado</a:t>
            </a:r>
            <a:r>
              <a:rPr b="0"/>
              <a:t> resultado nos anos iniciais do Ensino Fundamental não representa o mesmo nível nos anos finais e no Ensino Médio</a:t>
            </a:r>
          </a:p>
          <a:p>
            <a:pPr>
              <a:buClr>
                <a:srgbClr val="808080"/>
              </a:buClr>
              <a:buSzPct val="101000"/>
              <a:buFont typeface="Arial"/>
              <a:buChar char="•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Dada o contexto educacional de 1997 e a definição dos níveis de aprendizado, uma Nota Padronizada no Ideb de 7 não têm a mesma interpretação nos anos iniciais do Ensino Fundamental do que nas demais etapas.</a:t>
            </a:r>
          </a:p>
        </p:txBody>
      </p:sp>
      <p:sp>
        <p:nvSpPr>
          <p:cNvPr id="195" name="Título 1"/>
          <p:cNvSpPr txBox="1"/>
          <p:nvPr/>
        </p:nvSpPr>
        <p:spPr>
          <a:xfrm>
            <a:off x="1707385" y="1177293"/>
            <a:ext cx="8281721" cy="101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6000" b="1">
                <a:solidFill>
                  <a:srgbClr val="2F5597"/>
                </a:solidFill>
              </a:defRPr>
            </a:pPr>
            <a:r>
              <a:rPr dirty="0" err="1"/>
              <a:t>Conclusões</a:t>
            </a:r>
            <a:r>
              <a:rPr sz="4000" b="0" dirty="0"/>
              <a:t> . </a:t>
            </a:r>
            <a:r>
              <a:rPr sz="4000" b="0" dirty="0" err="1"/>
              <a:t>Análise</a:t>
            </a:r>
            <a:r>
              <a:rPr sz="4000" b="0" dirty="0"/>
              <a:t> </a:t>
            </a:r>
            <a:r>
              <a:rPr sz="4000" b="0" dirty="0" err="1"/>
              <a:t>empírica</a:t>
            </a:r>
            <a:endParaRPr sz="4000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3" name="Espaço Reservado para Conteúdo 10"/>
          <p:cNvGraphicFramePr/>
          <p:nvPr/>
        </p:nvGraphicFramePr>
        <p:xfrm>
          <a:off x="1533673" y="3342566"/>
          <a:ext cx="8780642" cy="2363444"/>
        </p:xfrm>
        <a:graphic>
          <a:graphicData uri="http://schemas.openxmlformats.org/drawingml/2006/table">
            <a:tbl>
              <a:tblPr firstCol="1" bandRow="1">
                <a:tableStyleId>{4C3C2611-4C71-4FC5-86AE-919BDF0F9419}</a:tableStyleId>
              </a:tblPr>
              <a:tblGrid>
                <a:gridCol w="1945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4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2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07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05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99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68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0845"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defRPr sz="1600"/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LP</a:t>
                      </a:r>
                    </a:p>
                  </a:txBody>
                  <a:tcPr marL="0" marR="0" marT="0" marB="0" anchor="ctr" horzOverflow="overflow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MAT</a:t>
                      </a:r>
                    </a:p>
                  </a:txBody>
                  <a:tcPr marL="0" marR="0" marT="0" marB="0" anchor="ctr" horzOverflow="overflow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223"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defRPr sz="1600"/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EF I</a:t>
                      </a:r>
                    </a:p>
                  </a:txBody>
                  <a:tcPr marL="0" marR="0" marT="0" marB="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EF II</a:t>
                      </a:r>
                    </a:p>
                  </a:txBody>
                  <a:tcPr marL="0" marR="0" marT="0" marB="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EM</a:t>
                      </a:r>
                    </a:p>
                  </a:txBody>
                  <a:tcPr marL="0" marR="0" marT="0" marB="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EF I</a:t>
                      </a:r>
                    </a:p>
                  </a:txBody>
                  <a:tcPr marL="0" marR="0" marT="0" marB="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EF II</a:t>
                      </a:r>
                    </a:p>
                  </a:txBody>
                  <a:tcPr marL="0" marR="0" marT="0" marB="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EM</a:t>
                      </a:r>
                    </a:p>
                  </a:txBody>
                  <a:tcPr marL="0" marR="0" marT="0" marB="0" anchor="ctr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4345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Pontuação escala Saeb Aprendizado Adequado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200,00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275,00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300,00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225,00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300,00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350,00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3031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Ideb Correspondente ao Aprendizado Adequado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5,50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5,85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5,49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6,32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6,70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</a:rPr>
                        <a:t>6,75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4" name="Retângulo 14"/>
          <p:cNvSpPr txBox="1"/>
          <p:nvPr/>
        </p:nvSpPr>
        <p:spPr>
          <a:xfrm>
            <a:off x="1517116" y="2490967"/>
            <a:ext cx="8863373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800"/>
              </a:spcBef>
              <a:defRPr sz="2400" b="1">
                <a:solidFill>
                  <a:srgbClr val="808080"/>
                </a:solidFill>
              </a:defRPr>
            </a:pPr>
            <a:r>
              <a:t>Língua Portuguesa e Matemática</a:t>
            </a:r>
            <a:r>
              <a:rPr b="0"/>
              <a:t> </a:t>
            </a:r>
          </a:p>
        </p:txBody>
      </p:sp>
      <p:sp>
        <p:nvSpPr>
          <p:cNvPr id="205" name="Título 1"/>
          <p:cNvSpPr txBox="1"/>
          <p:nvPr/>
        </p:nvSpPr>
        <p:spPr>
          <a:xfrm>
            <a:off x="1517115" y="1151988"/>
            <a:ext cx="8627370" cy="139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4400" b="1">
                <a:solidFill>
                  <a:srgbClr val="2F5597"/>
                </a:solidFill>
              </a:defRPr>
            </a:lvl1pPr>
          </a:lstStyle>
          <a:p>
            <a:r>
              <a:t>Comparativo do desempenho com o nível de aprendizado adequado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1565586" y="1960932"/>
            <a:ext cx="8878296" cy="39724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defTabSz="813816">
              <a:spcBef>
                <a:spcPts val="800"/>
              </a:spcBef>
              <a:buSzTx/>
              <a:buFont typeface="Wingdings"/>
              <a:buNone/>
              <a:defRPr sz="2492" b="1">
                <a:solidFill>
                  <a:srgbClr val="F8932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3. </a:t>
            </a:r>
            <a:r>
              <a:rPr b="0" dirty="0" err="1"/>
              <a:t>É</a:t>
            </a:r>
            <a:r>
              <a:rPr b="0" dirty="0"/>
              <a:t> fundamental </a:t>
            </a:r>
            <a:r>
              <a:rPr b="0" dirty="0" err="1"/>
              <a:t>considerar</a:t>
            </a:r>
            <a:r>
              <a:rPr b="0" dirty="0"/>
              <a:t> o </a:t>
            </a:r>
            <a:r>
              <a:rPr b="0" dirty="0" err="1"/>
              <a:t>contexto</a:t>
            </a:r>
            <a:r>
              <a:rPr b="0" dirty="0"/>
              <a:t> </a:t>
            </a:r>
            <a:r>
              <a:rPr b="0" dirty="0" err="1"/>
              <a:t>histórico</a:t>
            </a:r>
            <a:r>
              <a:rPr b="0" dirty="0"/>
              <a:t> do </a:t>
            </a:r>
            <a:r>
              <a:rPr b="0" dirty="0" err="1"/>
              <a:t>ano</a:t>
            </a:r>
            <a:r>
              <a:rPr b="0" dirty="0"/>
              <a:t> que </a:t>
            </a:r>
            <a:r>
              <a:rPr b="0" dirty="0" err="1"/>
              <a:t>foi</a:t>
            </a:r>
            <a:r>
              <a:rPr b="0" dirty="0"/>
              <a:t> </a:t>
            </a:r>
            <a:r>
              <a:rPr b="0" dirty="0" err="1"/>
              <a:t>utilizado</a:t>
            </a:r>
            <a:r>
              <a:rPr b="0" dirty="0"/>
              <a:t> </a:t>
            </a:r>
            <a:r>
              <a:rPr b="0" dirty="0" err="1"/>
              <a:t>como</a:t>
            </a:r>
            <a:r>
              <a:rPr b="0" dirty="0"/>
              <a:t> base para a </a:t>
            </a:r>
            <a:r>
              <a:rPr b="0" dirty="0" err="1"/>
              <a:t>elaboração</a:t>
            </a:r>
            <a:r>
              <a:rPr b="0" dirty="0"/>
              <a:t> da </a:t>
            </a:r>
            <a:r>
              <a:rPr b="0" dirty="0" err="1"/>
              <a:t>escala</a:t>
            </a:r>
            <a:r>
              <a:rPr b="0" dirty="0"/>
              <a:t> Saeb</a:t>
            </a:r>
          </a:p>
          <a:p>
            <a:pPr marL="203454" indent="-203454" defTabSz="813816">
              <a:spcBef>
                <a:spcPts val="800"/>
              </a:spcBef>
              <a:buClr>
                <a:srgbClr val="808080"/>
              </a:buClr>
              <a:buSzPct val="101000"/>
              <a:buFont typeface="Arial"/>
              <a:buChar char="•"/>
              <a:defRPr sz="2136">
                <a:solidFill>
                  <a:srgbClr val="80808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O </a:t>
            </a:r>
            <a:r>
              <a:rPr dirty="0" err="1"/>
              <a:t>impacto</a:t>
            </a:r>
            <a:r>
              <a:rPr dirty="0"/>
              <a:t> dessa </a:t>
            </a:r>
            <a:r>
              <a:rPr dirty="0" err="1"/>
              <a:t>métrica</a:t>
            </a:r>
            <a:r>
              <a:rPr dirty="0"/>
              <a:t> </a:t>
            </a:r>
            <a:r>
              <a:rPr dirty="0" err="1"/>
              <a:t>é</a:t>
            </a:r>
            <a:r>
              <a:rPr dirty="0"/>
              <a:t> um dos </a:t>
            </a:r>
            <a:r>
              <a:rPr dirty="0" err="1"/>
              <a:t>fatores</a:t>
            </a:r>
            <a:r>
              <a:rPr dirty="0"/>
              <a:t> que </a:t>
            </a:r>
            <a:r>
              <a:rPr dirty="0" err="1"/>
              <a:t>tornam</a:t>
            </a:r>
            <a:r>
              <a:rPr dirty="0"/>
              <a:t> </a:t>
            </a:r>
            <a:r>
              <a:rPr dirty="0" err="1"/>
              <a:t>ainda</a:t>
            </a:r>
            <a:r>
              <a:rPr dirty="0"/>
              <a:t> </a:t>
            </a:r>
            <a:r>
              <a:rPr dirty="0" err="1"/>
              <a:t>mais</a:t>
            </a:r>
            <a:r>
              <a:rPr dirty="0"/>
              <a:t> </a:t>
            </a:r>
            <a:r>
              <a:rPr dirty="0" err="1"/>
              <a:t>complexo</a:t>
            </a:r>
            <a:r>
              <a:rPr dirty="0"/>
              <a:t> </a:t>
            </a:r>
            <a:r>
              <a:rPr dirty="0" err="1"/>
              <a:t>avançar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resultados</a:t>
            </a:r>
            <a:r>
              <a:rPr dirty="0"/>
              <a:t> do </a:t>
            </a:r>
            <a:r>
              <a:rPr dirty="0" err="1"/>
              <a:t>Ideb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anos</a:t>
            </a:r>
            <a:r>
              <a:rPr dirty="0"/>
              <a:t> </a:t>
            </a:r>
            <a:r>
              <a:rPr dirty="0" err="1"/>
              <a:t>finais</a:t>
            </a:r>
            <a:r>
              <a:rPr dirty="0"/>
              <a:t> do Ensino Fundamental e no Ensino </a:t>
            </a:r>
            <a:r>
              <a:rPr dirty="0" err="1"/>
              <a:t>Médio</a:t>
            </a:r>
            <a:r>
              <a:rPr dirty="0"/>
              <a:t>.</a:t>
            </a:r>
          </a:p>
          <a:p>
            <a:pPr marL="203454" indent="-203454" defTabSz="813816">
              <a:spcBef>
                <a:spcPts val="800"/>
              </a:spcBef>
              <a:buClr>
                <a:srgbClr val="808080"/>
              </a:buClr>
              <a:buSzPct val="101000"/>
              <a:buFont typeface="Arial"/>
              <a:buChar char="•"/>
              <a:defRPr sz="2136">
                <a:solidFill>
                  <a:srgbClr val="80808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dirty="0" err="1"/>
              <a:t>Em</a:t>
            </a:r>
            <a:r>
              <a:rPr dirty="0"/>
              <a:t> 1997, </a:t>
            </a:r>
            <a:r>
              <a:rPr dirty="0" err="1"/>
              <a:t>reitera</a:t>
            </a:r>
            <a:r>
              <a:rPr dirty="0"/>
              <a:t>-se, a taxa de </a:t>
            </a:r>
            <a:r>
              <a:rPr dirty="0" err="1"/>
              <a:t>atendimento</a:t>
            </a:r>
            <a:r>
              <a:rPr dirty="0"/>
              <a:t> do Ensino </a:t>
            </a:r>
            <a:r>
              <a:rPr dirty="0" err="1"/>
              <a:t>Médio</a:t>
            </a:r>
            <a:r>
              <a:rPr dirty="0"/>
              <a:t> era de 68% dos </a:t>
            </a:r>
            <a:r>
              <a:rPr dirty="0" err="1"/>
              <a:t>estudantes</a:t>
            </a:r>
            <a:r>
              <a:rPr dirty="0"/>
              <a:t>, </a:t>
            </a:r>
            <a:r>
              <a:rPr dirty="0" err="1"/>
              <a:t>muito</a:t>
            </a:r>
            <a:r>
              <a:rPr dirty="0"/>
              <a:t> inferior </a:t>
            </a:r>
            <a:r>
              <a:rPr dirty="0" err="1"/>
              <a:t>às</a:t>
            </a:r>
            <a:r>
              <a:rPr dirty="0"/>
              <a:t> </a:t>
            </a:r>
            <a:r>
              <a:rPr dirty="0" err="1"/>
              <a:t>demais</a:t>
            </a:r>
            <a:r>
              <a:rPr dirty="0"/>
              <a:t> </a:t>
            </a:r>
            <a:r>
              <a:rPr dirty="0" err="1"/>
              <a:t>etapas</a:t>
            </a:r>
            <a:r>
              <a:rPr dirty="0"/>
              <a:t> de </a:t>
            </a:r>
            <a:r>
              <a:rPr dirty="0" err="1"/>
              <a:t>ensino</a:t>
            </a:r>
            <a:r>
              <a:rPr dirty="0"/>
              <a:t>, </a:t>
            </a:r>
            <a:r>
              <a:rPr dirty="0" err="1"/>
              <a:t>segundo</a:t>
            </a:r>
            <a:r>
              <a:rPr dirty="0"/>
              <a:t> o </a:t>
            </a:r>
            <a:r>
              <a:rPr dirty="0" err="1"/>
              <a:t>Anuário</a:t>
            </a:r>
            <a:r>
              <a:rPr dirty="0"/>
              <a:t> </a:t>
            </a:r>
            <a:r>
              <a:rPr dirty="0" err="1"/>
              <a:t>Brasileiro</a:t>
            </a:r>
            <a:r>
              <a:rPr dirty="0"/>
              <a:t> da </a:t>
            </a:r>
            <a:r>
              <a:rPr dirty="0" err="1"/>
              <a:t>Educação</a:t>
            </a:r>
            <a:r>
              <a:rPr dirty="0"/>
              <a:t> </a:t>
            </a:r>
            <a:r>
              <a:rPr dirty="0" err="1"/>
              <a:t>Básica</a:t>
            </a:r>
            <a:r>
              <a:rPr dirty="0"/>
              <a:t>. </a:t>
            </a:r>
            <a:r>
              <a:rPr dirty="0" err="1"/>
              <a:t>Em</a:t>
            </a:r>
            <a:r>
              <a:rPr dirty="0"/>
              <a:t> 2019, a taxa de </a:t>
            </a:r>
            <a:r>
              <a:rPr dirty="0" err="1"/>
              <a:t>atendimento</a:t>
            </a:r>
            <a:r>
              <a:rPr dirty="0"/>
              <a:t> era de 91,5%.  </a:t>
            </a:r>
          </a:p>
          <a:p>
            <a:pPr marL="203454" indent="-203454" defTabSz="813816">
              <a:spcBef>
                <a:spcPts val="800"/>
              </a:spcBef>
              <a:buClr>
                <a:srgbClr val="808080"/>
              </a:buClr>
              <a:buSzPct val="101000"/>
              <a:buFont typeface="Arial"/>
              <a:buChar char="•"/>
              <a:defRPr sz="2136">
                <a:solidFill>
                  <a:srgbClr val="80808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Dessa forma, o </a:t>
            </a:r>
            <a:r>
              <a:rPr dirty="0" err="1"/>
              <a:t>cálculo</a:t>
            </a:r>
            <a:r>
              <a:rPr dirty="0"/>
              <a:t> d</a:t>
            </a:r>
            <a:r>
              <a:rPr lang="pt-BR" dirty="0"/>
              <a:t>a nota padronizada do</a:t>
            </a:r>
            <a:r>
              <a:rPr dirty="0"/>
              <a:t> </a:t>
            </a:r>
            <a:r>
              <a:rPr dirty="0" err="1"/>
              <a:t>Ideb</a:t>
            </a:r>
            <a:r>
              <a:rPr dirty="0"/>
              <a:t> para o Ensino </a:t>
            </a:r>
            <a:r>
              <a:rPr dirty="0" err="1"/>
              <a:t>Médio</a:t>
            </a:r>
            <a:r>
              <a:rPr dirty="0"/>
              <a:t> </a:t>
            </a:r>
            <a:r>
              <a:rPr dirty="0" err="1"/>
              <a:t>fo</a:t>
            </a:r>
            <a:r>
              <a:rPr lang="pt-BR" dirty="0"/>
              <a:t>i</a:t>
            </a:r>
            <a:r>
              <a:rPr dirty="0"/>
              <a:t> </a:t>
            </a:r>
            <a:r>
              <a:rPr dirty="0" err="1"/>
              <a:t>elaborad</a:t>
            </a:r>
            <a:r>
              <a:rPr lang="pt-BR" dirty="0"/>
              <a:t>o</a:t>
            </a:r>
            <a:r>
              <a:rPr dirty="0"/>
              <a:t> </a:t>
            </a:r>
            <a:r>
              <a:rPr dirty="0" err="1"/>
              <a:t>desconsiderando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boa </a:t>
            </a:r>
            <a:r>
              <a:rPr dirty="0" err="1"/>
              <a:t>parte</a:t>
            </a:r>
            <a:r>
              <a:rPr dirty="0"/>
              <a:t> da </a:t>
            </a:r>
            <a:r>
              <a:rPr dirty="0" err="1"/>
              <a:t>população</a:t>
            </a:r>
            <a:r>
              <a:rPr dirty="0"/>
              <a:t> da </a:t>
            </a:r>
            <a:r>
              <a:rPr dirty="0" err="1"/>
              <a:t>respectiva</a:t>
            </a:r>
            <a:r>
              <a:rPr dirty="0"/>
              <a:t> </a:t>
            </a:r>
            <a:r>
              <a:rPr dirty="0" err="1"/>
              <a:t>idade</a:t>
            </a:r>
            <a:r>
              <a:rPr dirty="0"/>
              <a:t> escolar.</a:t>
            </a:r>
          </a:p>
        </p:txBody>
      </p:sp>
      <p:sp>
        <p:nvSpPr>
          <p:cNvPr id="198" name="Título 1"/>
          <p:cNvSpPr txBox="1"/>
          <p:nvPr/>
        </p:nvSpPr>
        <p:spPr>
          <a:xfrm>
            <a:off x="1483267" y="834929"/>
            <a:ext cx="8281721" cy="101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6000" b="1">
                <a:solidFill>
                  <a:srgbClr val="2F5597"/>
                </a:solidFill>
              </a:defRPr>
            </a:pPr>
            <a:r>
              <a:rPr dirty="0" err="1"/>
              <a:t>Conclusões</a:t>
            </a:r>
            <a:r>
              <a:rPr sz="4000" b="0" dirty="0"/>
              <a:t> . </a:t>
            </a:r>
            <a:r>
              <a:rPr sz="4000" b="0" dirty="0" err="1"/>
              <a:t>Análise</a:t>
            </a:r>
            <a:r>
              <a:rPr sz="4000" b="0" dirty="0"/>
              <a:t> </a:t>
            </a:r>
            <a:r>
              <a:rPr sz="4000" b="0" dirty="0" err="1"/>
              <a:t>empírica</a:t>
            </a:r>
            <a:endParaRPr sz="4000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Retângulo 4"/>
          <p:cNvSpPr txBox="1"/>
          <p:nvPr/>
        </p:nvSpPr>
        <p:spPr>
          <a:xfrm>
            <a:off x="3324738" y="2578538"/>
            <a:ext cx="4997966" cy="157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9600" b="1">
                <a:solidFill>
                  <a:srgbClr val="FFFFFF"/>
                </a:solidFill>
              </a:defRPr>
            </a:pPr>
            <a:r>
              <a:t>3</a:t>
            </a:r>
            <a:r>
              <a:rPr sz="6000" b="0"/>
              <a:t>. Proposições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ítulo 1"/>
          <p:cNvSpPr txBox="1"/>
          <p:nvPr/>
        </p:nvSpPr>
        <p:spPr>
          <a:xfrm>
            <a:off x="1832442" y="839005"/>
            <a:ext cx="5878996" cy="2687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6000" b="1">
                <a:solidFill>
                  <a:srgbClr val="2F5597"/>
                </a:solidFill>
              </a:defRPr>
            </a:pPr>
            <a:r>
              <a:t>Proposições</a:t>
            </a:r>
            <a:r>
              <a:rPr b="0"/>
              <a:t> para o componente de Aprendizagem</a:t>
            </a:r>
          </a:p>
        </p:txBody>
      </p:sp>
      <p:sp>
        <p:nvSpPr>
          <p:cNvPr id="211" name="Espaço Reservado para Conteúdo 2"/>
          <p:cNvSpPr txBox="1"/>
          <p:nvPr/>
        </p:nvSpPr>
        <p:spPr>
          <a:xfrm>
            <a:off x="1832442" y="4180208"/>
            <a:ext cx="8753779" cy="169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1000"/>
              </a:spcBef>
              <a:buClr>
                <a:srgbClr val="808080"/>
              </a:buClr>
              <a:buSzPct val="101000"/>
              <a:buFont typeface="Arial"/>
              <a:buChar char="•"/>
              <a:defRPr sz="2400">
                <a:solidFill>
                  <a:srgbClr val="808080"/>
                </a:solidFill>
              </a:defRPr>
            </a:pPr>
            <a:r>
              <a:t>A </a:t>
            </a:r>
            <a:r>
              <a:rPr b="1"/>
              <a:t>Nota Padronizada 10 irá significar aluno com bom nível de aprendizagem</a:t>
            </a:r>
            <a:r>
              <a:t>, e não mais 3 desvios padrão acima;</a:t>
            </a:r>
          </a:p>
          <a:p>
            <a:pPr marL="228600" indent="-228600">
              <a:spcBef>
                <a:spcPts val="1000"/>
              </a:spcBef>
              <a:buClr>
                <a:srgbClr val="808080"/>
              </a:buClr>
              <a:buSzPct val="101000"/>
              <a:buFont typeface="Arial"/>
              <a:buChar char="•"/>
              <a:defRPr sz="2400">
                <a:solidFill>
                  <a:srgbClr val="808080"/>
                </a:solidFill>
              </a:defRPr>
            </a:pPr>
            <a:r>
              <a:rPr b="1"/>
              <a:t>Considera as lógicas do Ideb e Idesp:</a:t>
            </a:r>
            <a:r>
              <a:t> Valorizar todos os avanços (Ideb), e agregar a lógica de olhar os níveis de aprendizagem (Idesp)</a:t>
            </a:r>
          </a:p>
        </p:txBody>
      </p:sp>
      <p:sp>
        <p:nvSpPr>
          <p:cNvPr id="212" name="Título 1"/>
          <p:cNvSpPr txBox="1"/>
          <p:nvPr/>
        </p:nvSpPr>
        <p:spPr>
          <a:xfrm>
            <a:off x="1848208" y="3514516"/>
            <a:ext cx="652938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3600" b="1">
                <a:solidFill>
                  <a:srgbClr val="F89321"/>
                </a:solidFill>
              </a:defRPr>
            </a:lvl1pPr>
          </a:lstStyle>
          <a:p>
            <a:r>
              <a:t>Indicador que Iede o propõe: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Espaço Reservado para Conteúdo 2"/>
          <p:cNvSpPr txBox="1"/>
          <p:nvPr/>
        </p:nvSpPr>
        <p:spPr>
          <a:xfrm>
            <a:off x="1863044" y="1957708"/>
            <a:ext cx="8594963" cy="366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1000"/>
              </a:spcBef>
              <a:buClr>
                <a:srgbClr val="808080"/>
              </a:buClr>
              <a:buSzPct val="101000"/>
              <a:buFont typeface="Arial"/>
              <a:buChar char="•"/>
              <a:defRPr sz="2400">
                <a:solidFill>
                  <a:srgbClr val="808080"/>
                </a:solidFill>
              </a:defRPr>
            </a:pPr>
            <a:r>
              <a:rPr dirty="0" err="1"/>
              <a:t>Redefinimos</a:t>
            </a:r>
            <a:r>
              <a:rPr dirty="0"/>
              <a:t> o </a:t>
            </a:r>
            <a:r>
              <a:rPr b="1" dirty="0" err="1"/>
              <a:t>Limite</a:t>
            </a:r>
            <a:r>
              <a:rPr b="1" dirty="0"/>
              <a:t> superior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a </a:t>
            </a:r>
            <a:r>
              <a:rPr dirty="0" err="1"/>
              <a:t>pontuação</a:t>
            </a:r>
            <a:r>
              <a:rPr dirty="0"/>
              <a:t> </a:t>
            </a:r>
            <a:r>
              <a:rPr b="1" dirty="0"/>
              <a:t>“</a:t>
            </a:r>
            <a:r>
              <a:rPr b="1" dirty="0" err="1"/>
              <a:t>teto</a:t>
            </a:r>
            <a:r>
              <a:rPr b="1" dirty="0"/>
              <a:t>” do </a:t>
            </a:r>
            <a:r>
              <a:rPr b="1" dirty="0" err="1"/>
              <a:t>nível</a:t>
            </a:r>
            <a:r>
              <a:rPr b="1" dirty="0"/>
              <a:t> </a:t>
            </a:r>
            <a:r>
              <a:rPr b="1" dirty="0" err="1"/>
              <a:t>avançado</a:t>
            </a:r>
            <a:r>
              <a:rPr dirty="0"/>
              <a:t> e “</a:t>
            </a:r>
            <a:r>
              <a:rPr dirty="0" err="1"/>
              <a:t>forçamos</a:t>
            </a:r>
            <a:r>
              <a:rPr dirty="0"/>
              <a:t>” a </a:t>
            </a:r>
            <a:r>
              <a:rPr dirty="0" err="1"/>
              <a:t>pontuação</a:t>
            </a:r>
            <a:r>
              <a:rPr dirty="0"/>
              <a:t> do </a:t>
            </a:r>
            <a:r>
              <a:rPr b="1" dirty="0" err="1"/>
              <a:t>Limite</a:t>
            </a:r>
            <a:r>
              <a:rPr b="1" dirty="0"/>
              <a:t> inferior</a:t>
            </a:r>
            <a:r>
              <a:rPr dirty="0"/>
              <a:t> para que </a:t>
            </a:r>
            <a:r>
              <a:rPr dirty="0" err="1"/>
              <a:t>não</a:t>
            </a:r>
            <a:r>
              <a:rPr dirty="0"/>
              <a:t> fosse </a:t>
            </a:r>
            <a:r>
              <a:rPr dirty="0" err="1"/>
              <a:t>muito</a:t>
            </a:r>
            <a:r>
              <a:rPr dirty="0"/>
              <a:t> </a:t>
            </a:r>
            <a:r>
              <a:rPr lang="pt-BR" dirty="0"/>
              <a:t>baixa</a:t>
            </a:r>
            <a:endParaRPr dirty="0"/>
          </a:p>
          <a:p>
            <a:pPr marL="228600" indent="-228600">
              <a:spcBef>
                <a:spcPts val="1000"/>
              </a:spcBef>
              <a:buClr>
                <a:srgbClr val="808080"/>
              </a:buClr>
              <a:buSzPct val="101000"/>
              <a:buFont typeface="Arial"/>
              <a:buChar char="•"/>
              <a:defRPr sz="2400">
                <a:solidFill>
                  <a:srgbClr val="808080"/>
                </a:solidFill>
              </a:defRPr>
            </a:pPr>
            <a:r>
              <a:rPr dirty="0"/>
              <a:t>A </a:t>
            </a:r>
            <a:r>
              <a:rPr b="1" dirty="0"/>
              <a:t>nota </a:t>
            </a:r>
            <a:r>
              <a:rPr b="1" dirty="0" err="1"/>
              <a:t>padronizada</a:t>
            </a:r>
            <a:r>
              <a:rPr b="1" dirty="0"/>
              <a:t> 5.0</a:t>
            </a:r>
            <a:r>
              <a:rPr dirty="0"/>
              <a:t> </a:t>
            </a:r>
            <a:r>
              <a:rPr dirty="0" err="1"/>
              <a:t>corresponde</a:t>
            </a:r>
            <a:r>
              <a:rPr dirty="0"/>
              <a:t> a </a:t>
            </a:r>
            <a:r>
              <a:rPr dirty="0" err="1"/>
              <a:t>uma</a:t>
            </a:r>
            <a:r>
              <a:rPr dirty="0"/>
              <a:t> </a:t>
            </a:r>
            <a:r>
              <a:rPr b="1" dirty="0" err="1"/>
              <a:t>pontuação</a:t>
            </a:r>
            <a:r>
              <a:rPr b="1" dirty="0"/>
              <a:t> entre </a:t>
            </a:r>
            <a:r>
              <a:rPr b="1" dirty="0" err="1"/>
              <a:t>os</a:t>
            </a:r>
            <a:r>
              <a:rPr b="1" dirty="0"/>
              <a:t> </a:t>
            </a:r>
            <a:r>
              <a:rPr b="1" dirty="0" err="1"/>
              <a:t>níveis</a:t>
            </a:r>
            <a:r>
              <a:rPr b="1" dirty="0"/>
              <a:t> </a:t>
            </a:r>
            <a:r>
              <a:rPr b="1" dirty="0" err="1"/>
              <a:t>básico</a:t>
            </a:r>
            <a:r>
              <a:rPr b="1" dirty="0"/>
              <a:t> e </a:t>
            </a:r>
            <a:r>
              <a:rPr b="1" dirty="0" err="1"/>
              <a:t>adequado</a:t>
            </a:r>
            <a:r>
              <a:rPr dirty="0"/>
              <a:t>, </a:t>
            </a:r>
            <a:r>
              <a:rPr dirty="0" err="1"/>
              <a:t>partindo</a:t>
            </a:r>
            <a:r>
              <a:rPr dirty="0"/>
              <a:t> da </a:t>
            </a:r>
            <a:r>
              <a:rPr dirty="0" err="1"/>
              <a:t>lógica</a:t>
            </a:r>
            <a:r>
              <a:rPr dirty="0"/>
              <a:t> que </a:t>
            </a:r>
            <a:r>
              <a:rPr dirty="0" err="1"/>
              <a:t>uma</a:t>
            </a:r>
            <a:r>
              <a:rPr dirty="0"/>
              <a:t> NP 5.0 </a:t>
            </a:r>
            <a:r>
              <a:rPr dirty="0" err="1"/>
              <a:t>seria</a:t>
            </a:r>
            <a:r>
              <a:rPr dirty="0"/>
              <a:t> algo </a:t>
            </a:r>
            <a:r>
              <a:rPr dirty="0" err="1"/>
              <a:t>intermediário</a:t>
            </a:r>
            <a:r>
              <a:rPr dirty="0"/>
              <a:t> e dentro do </a:t>
            </a:r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aprendizado</a:t>
            </a:r>
            <a:r>
              <a:rPr dirty="0"/>
              <a:t> </a:t>
            </a:r>
            <a:r>
              <a:rPr dirty="0" err="1"/>
              <a:t>adequado</a:t>
            </a:r>
            <a:r>
              <a:rPr dirty="0"/>
              <a:t>.</a:t>
            </a:r>
          </a:p>
          <a:p>
            <a:pPr marL="228600" indent="-228600">
              <a:spcBef>
                <a:spcPts val="1000"/>
              </a:spcBef>
              <a:buClr>
                <a:srgbClr val="808080"/>
              </a:buClr>
              <a:buSzPct val="101000"/>
              <a:buFont typeface="Arial"/>
              <a:buChar char="•"/>
              <a:defRPr sz="2400">
                <a:solidFill>
                  <a:srgbClr val="808080"/>
                </a:solidFill>
              </a:defRPr>
            </a:pPr>
            <a:r>
              <a:rPr dirty="0"/>
              <a:t>O </a:t>
            </a:r>
            <a:r>
              <a:rPr dirty="0" err="1"/>
              <a:t>intuito</a:t>
            </a:r>
            <a:r>
              <a:rPr dirty="0"/>
              <a:t> é </a:t>
            </a:r>
            <a:r>
              <a:rPr b="1" dirty="0" err="1"/>
              <a:t>equalizar</a:t>
            </a:r>
            <a:r>
              <a:rPr b="1" dirty="0"/>
              <a:t> </a:t>
            </a:r>
            <a:r>
              <a:rPr b="1" dirty="0" err="1"/>
              <a:t>os</a:t>
            </a:r>
            <a:r>
              <a:rPr b="1" dirty="0"/>
              <a:t> </a:t>
            </a:r>
            <a:r>
              <a:rPr b="1" dirty="0" err="1"/>
              <a:t>resultados</a:t>
            </a:r>
            <a:r>
              <a:rPr b="1" dirty="0"/>
              <a:t> entre as </a:t>
            </a:r>
            <a:r>
              <a:rPr b="1" dirty="0" err="1"/>
              <a:t>etapas</a:t>
            </a:r>
            <a:r>
              <a:rPr dirty="0"/>
              <a:t> (5° e 9° </a:t>
            </a:r>
            <a:r>
              <a:rPr dirty="0" err="1"/>
              <a:t>ano</a:t>
            </a:r>
            <a:r>
              <a:rPr dirty="0"/>
              <a:t> do EF; 3° </a:t>
            </a:r>
            <a:r>
              <a:rPr dirty="0" err="1"/>
              <a:t>ano</a:t>
            </a:r>
            <a:r>
              <a:rPr dirty="0"/>
              <a:t> EM), de modo que a </a:t>
            </a:r>
            <a:r>
              <a:rPr b="1" dirty="0"/>
              <a:t>Nota </a:t>
            </a:r>
            <a:r>
              <a:rPr b="1" dirty="0" err="1"/>
              <a:t>Padronizada</a:t>
            </a:r>
            <a:r>
              <a:rPr b="1" dirty="0"/>
              <a:t> 5.0 </a:t>
            </a:r>
            <a:r>
              <a:rPr b="1" dirty="0" err="1"/>
              <a:t>seja</a:t>
            </a:r>
            <a:r>
              <a:rPr b="1" dirty="0"/>
              <a:t> </a:t>
            </a:r>
            <a:r>
              <a:rPr b="1" dirty="0" err="1"/>
              <a:t>comparável</a:t>
            </a:r>
            <a:r>
              <a:rPr b="1" dirty="0"/>
              <a:t> entre as 3 </a:t>
            </a:r>
            <a:r>
              <a:rPr b="1" dirty="0" err="1"/>
              <a:t>etapas</a:t>
            </a:r>
            <a:r>
              <a:rPr b="1" dirty="0"/>
              <a:t>.</a:t>
            </a:r>
          </a:p>
        </p:txBody>
      </p:sp>
      <p:sp>
        <p:nvSpPr>
          <p:cNvPr id="215" name="Título 1"/>
          <p:cNvSpPr txBox="1"/>
          <p:nvPr/>
        </p:nvSpPr>
        <p:spPr>
          <a:xfrm>
            <a:off x="1878810" y="1173483"/>
            <a:ext cx="652938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3600" b="1">
                <a:solidFill>
                  <a:srgbClr val="F89321"/>
                </a:solidFill>
              </a:defRPr>
            </a:lvl1pPr>
          </a:lstStyle>
          <a:p>
            <a:r>
              <a:t>Proposição 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7" name="Tabela 16"/>
          <p:cNvGraphicFramePr/>
          <p:nvPr>
            <p:extLst>
              <p:ext uri="{D42A27DB-BD31-4B8C-83A1-F6EECF244321}">
                <p14:modId xmlns:p14="http://schemas.microsoft.com/office/powerpoint/2010/main" val="325639440"/>
              </p:ext>
            </p:extLst>
          </p:nvPr>
        </p:nvGraphicFramePr>
        <p:xfrm>
          <a:off x="1096838" y="1905845"/>
          <a:ext cx="9618546" cy="3831336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1409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4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4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42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43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48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633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38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>
                          <a:solidFill>
                            <a:srgbClr val="FFFFFF"/>
                          </a:solidFill>
                        </a:rPr>
                        <a:t> </a:t>
                      </a:r>
                    </a:p>
                  </a:txBody>
                  <a:tcPr marL="72000" marR="72000" marT="0" marB="0" anchor="ctr" horzOverflow="overflow"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LP</a:t>
                      </a:r>
                    </a:p>
                  </a:txBody>
                  <a:tcPr marL="72000" marR="7200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en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MAT</a:t>
                      </a:r>
                    </a:p>
                  </a:txBody>
                  <a:tcPr marL="72000" marR="7200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en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 </a:t>
                      </a:r>
                    </a:p>
                  </a:txBody>
                  <a:tcPr marL="72000" marR="7200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 </a:t>
                      </a:r>
                    </a:p>
                  </a:txBody>
                  <a:tcPr marL="72000" marR="7200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sz="1600" b="1">
                          <a:solidFill>
                            <a:srgbClr val="807F80"/>
                          </a:solidFill>
                        </a:rPr>
                        <a:t>EF I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sz="1600" b="1">
                          <a:solidFill>
                            <a:srgbClr val="807F80"/>
                          </a:solidFill>
                        </a:rPr>
                        <a:t>EF II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sz="1600" b="1">
                          <a:solidFill>
                            <a:srgbClr val="807F80"/>
                          </a:solidFill>
                        </a:rPr>
                        <a:t>EM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sz="1600" b="1">
                          <a:solidFill>
                            <a:srgbClr val="807F80"/>
                          </a:solidFill>
                        </a:rPr>
                        <a:t>EF I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sz="1600" b="1">
                          <a:solidFill>
                            <a:srgbClr val="807F80"/>
                          </a:solidFill>
                        </a:rPr>
                        <a:t>EF II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sz="1600" b="1">
                          <a:solidFill>
                            <a:srgbClr val="807F80"/>
                          </a:solidFill>
                        </a:rPr>
                        <a:t>EM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 </a:t>
                      </a:r>
                    </a:p>
                  </a:txBody>
                  <a:tcPr marL="72000" marR="7200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0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Limite Superior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250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325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375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275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350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400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Teto Adequado/ Piso Avançado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62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Média entre LI |LS 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 b="1">
                          <a:solidFill>
                            <a:srgbClr val="807F80"/>
                          </a:solidFill>
                        </a:rPr>
                        <a:t>175 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 b="1">
                          <a:solidFill>
                            <a:srgbClr val="807F80"/>
                          </a:solidFill>
                        </a:rPr>
                        <a:t>237.5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 b="1" dirty="0">
                          <a:solidFill>
                            <a:srgbClr val="807F80"/>
                          </a:solidFill>
                        </a:rPr>
                        <a:t>275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 b="1">
                          <a:solidFill>
                            <a:srgbClr val="807F80"/>
                          </a:solidFill>
                        </a:rPr>
                        <a:t>200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 b="1">
                          <a:solidFill>
                            <a:srgbClr val="807F80"/>
                          </a:solidFill>
                        </a:rPr>
                        <a:t>262.5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 b="1">
                          <a:solidFill>
                            <a:srgbClr val="807F80"/>
                          </a:solidFill>
                        </a:rPr>
                        <a:t>312.5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 b="1" dirty="0" err="1">
                          <a:solidFill>
                            <a:srgbClr val="807F80"/>
                          </a:solidFill>
                        </a:rPr>
                        <a:t>Equivalente</a:t>
                      </a:r>
                      <a:r>
                        <a:rPr lang="pt-BR" sz="1600" b="1" dirty="0">
                          <a:solidFill>
                            <a:srgbClr val="807F80"/>
                          </a:solidFill>
                        </a:rPr>
                        <a:t> NP</a:t>
                      </a:r>
                      <a:r>
                        <a:rPr sz="1600" b="1" dirty="0">
                          <a:solidFill>
                            <a:srgbClr val="807F80"/>
                          </a:solidFill>
                        </a:rPr>
                        <a:t> </a:t>
                      </a:r>
                      <a:r>
                        <a:rPr sz="1600" b="1" dirty="0" err="1">
                          <a:solidFill>
                            <a:srgbClr val="807F80"/>
                          </a:solidFill>
                        </a:rPr>
                        <a:t>Ideb</a:t>
                      </a:r>
                      <a:r>
                        <a:rPr sz="1600" b="1" dirty="0">
                          <a:solidFill>
                            <a:srgbClr val="807F80"/>
                          </a:solidFill>
                        </a:rPr>
                        <a:t> 5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62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Proposta Limite inferior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100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150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175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 dirty="0">
                          <a:solidFill>
                            <a:srgbClr val="807F80"/>
                          </a:solidFill>
                        </a:rPr>
                        <a:t>125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 dirty="0">
                          <a:solidFill>
                            <a:srgbClr val="807F80"/>
                          </a:solidFill>
                        </a:rPr>
                        <a:t>175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 dirty="0">
                          <a:solidFill>
                            <a:srgbClr val="807F80"/>
                          </a:solidFill>
                        </a:rPr>
                        <a:t>225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 dirty="0" err="1">
                          <a:solidFill>
                            <a:srgbClr val="807F80"/>
                          </a:solidFill>
                        </a:rPr>
                        <a:t>Metade</a:t>
                      </a:r>
                      <a:r>
                        <a:rPr sz="1600" dirty="0">
                          <a:solidFill>
                            <a:srgbClr val="807F80"/>
                          </a:solidFill>
                        </a:rPr>
                        <a:t> entre o </a:t>
                      </a:r>
                      <a:r>
                        <a:rPr sz="1600" dirty="0" err="1">
                          <a:solidFill>
                            <a:srgbClr val="807F80"/>
                          </a:solidFill>
                        </a:rPr>
                        <a:t>básico</a:t>
                      </a:r>
                      <a:r>
                        <a:rPr sz="1600" dirty="0">
                          <a:solidFill>
                            <a:srgbClr val="807F80"/>
                          </a:solidFill>
                        </a:rPr>
                        <a:t> e o </a:t>
                      </a:r>
                      <a:r>
                        <a:rPr sz="1600" dirty="0" err="1">
                          <a:solidFill>
                            <a:srgbClr val="807F80"/>
                          </a:solidFill>
                        </a:rPr>
                        <a:t>adequado</a:t>
                      </a:r>
                      <a:endParaRPr sz="1600" dirty="0">
                        <a:solidFill>
                          <a:srgbClr val="807F80"/>
                        </a:solidFill>
                      </a:endParaRP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8" name="Título 1"/>
          <p:cNvSpPr txBox="1"/>
          <p:nvPr/>
        </p:nvSpPr>
        <p:spPr>
          <a:xfrm>
            <a:off x="2471476" y="991449"/>
            <a:ext cx="652938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3600" b="1">
                <a:solidFill>
                  <a:srgbClr val="F89321"/>
                </a:solidFill>
              </a:defRPr>
            </a:lvl1pPr>
          </a:lstStyle>
          <a:p>
            <a:r>
              <a:t>Proposição 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Espaço Reservado para Conteúdo 2"/>
          <p:cNvSpPr txBox="1"/>
          <p:nvPr/>
        </p:nvSpPr>
        <p:spPr>
          <a:xfrm>
            <a:off x="2138210" y="3176908"/>
            <a:ext cx="8594964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spcBef>
                <a:spcPts val="1000"/>
              </a:spcBef>
              <a:buClr>
                <a:srgbClr val="808080"/>
              </a:buClr>
              <a:buSzPct val="101000"/>
              <a:buFont typeface="Arial"/>
              <a:buChar char="•"/>
              <a:defRPr sz="2400">
                <a:solidFill>
                  <a:srgbClr val="808080"/>
                </a:solidFill>
              </a:defRPr>
            </a:lvl1pPr>
          </a:lstStyle>
          <a:p>
            <a:r>
              <a:t>Assumimos que o limite inferior seria igual a 2 desvio padrão abaixo da média (atualmente são 3 desvio padrão). </a:t>
            </a:r>
          </a:p>
        </p:txBody>
      </p:sp>
      <p:sp>
        <p:nvSpPr>
          <p:cNvPr id="221" name="Título 1"/>
          <p:cNvSpPr txBox="1"/>
          <p:nvPr/>
        </p:nvSpPr>
        <p:spPr>
          <a:xfrm>
            <a:off x="2153976" y="2392683"/>
            <a:ext cx="652938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3600" b="1">
                <a:solidFill>
                  <a:srgbClr val="F89321"/>
                </a:solidFill>
              </a:defRPr>
            </a:lvl1pPr>
          </a:lstStyle>
          <a:p>
            <a:r>
              <a:t>Proposição 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3" name="Tabela 16"/>
          <p:cNvGraphicFramePr/>
          <p:nvPr>
            <p:extLst>
              <p:ext uri="{D42A27DB-BD31-4B8C-83A1-F6EECF244321}">
                <p14:modId xmlns:p14="http://schemas.microsoft.com/office/powerpoint/2010/main" val="3828854924"/>
              </p:ext>
            </p:extLst>
          </p:nvPr>
        </p:nvGraphicFramePr>
        <p:xfrm>
          <a:off x="1096838" y="1905845"/>
          <a:ext cx="9618546" cy="3831336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1409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4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4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42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43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48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633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38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>
                          <a:solidFill>
                            <a:srgbClr val="FFFFFF"/>
                          </a:solidFill>
                        </a:rPr>
                        <a:t> </a:t>
                      </a:r>
                    </a:p>
                  </a:txBody>
                  <a:tcPr marL="72000" marR="72000" marT="0" marB="0" anchor="ctr" horzOverflow="overflow"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LP</a:t>
                      </a:r>
                    </a:p>
                  </a:txBody>
                  <a:tcPr marL="72000" marR="7200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en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MAT</a:t>
                      </a:r>
                    </a:p>
                  </a:txBody>
                  <a:tcPr marL="72000" marR="7200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en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 </a:t>
                      </a:r>
                    </a:p>
                  </a:txBody>
                  <a:tcPr marL="72000" marR="7200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 </a:t>
                      </a:r>
                    </a:p>
                  </a:txBody>
                  <a:tcPr marL="72000" marR="7200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sz="1600" b="1">
                          <a:solidFill>
                            <a:srgbClr val="807F80"/>
                          </a:solidFill>
                        </a:rPr>
                        <a:t>EF I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sz="1600" b="1">
                          <a:solidFill>
                            <a:srgbClr val="807F80"/>
                          </a:solidFill>
                        </a:rPr>
                        <a:t>EF II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sz="1600" b="1">
                          <a:solidFill>
                            <a:srgbClr val="807F80"/>
                          </a:solidFill>
                        </a:rPr>
                        <a:t>EM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sz="1600" b="1">
                          <a:solidFill>
                            <a:srgbClr val="807F80"/>
                          </a:solidFill>
                        </a:rPr>
                        <a:t>EF I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sz="1600" b="1">
                          <a:solidFill>
                            <a:srgbClr val="807F80"/>
                          </a:solidFill>
                        </a:rPr>
                        <a:t>EF II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sz="1600" b="1">
                          <a:solidFill>
                            <a:srgbClr val="807F80"/>
                          </a:solidFill>
                        </a:rPr>
                        <a:t>EM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 </a:t>
                      </a:r>
                    </a:p>
                  </a:txBody>
                  <a:tcPr marL="72000" marR="7200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0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Limite Superior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250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325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375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275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350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400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Teto Adequado/ Piso Avançado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62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Média entre LI |LS 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 b="1">
                          <a:solidFill>
                            <a:srgbClr val="807F80"/>
                          </a:solidFill>
                        </a:rPr>
                        <a:t>172.4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 b="1">
                          <a:solidFill>
                            <a:srgbClr val="807F80"/>
                          </a:solidFill>
                        </a:rPr>
                        <a:t>237.5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 b="1">
                          <a:solidFill>
                            <a:srgbClr val="807F80"/>
                          </a:solidFill>
                        </a:rPr>
                        <a:t>273.8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 b="1">
                          <a:solidFill>
                            <a:srgbClr val="807F80"/>
                          </a:solidFill>
                        </a:rPr>
                        <a:t>189.3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 b="1">
                          <a:solidFill>
                            <a:srgbClr val="807F80"/>
                          </a:solidFill>
                        </a:rPr>
                        <a:t>250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 b="1" dirty="0">
                          <a:solidFill>
                            <a:srgbClr val="807F80"/>
                          </a:solidFill>
                        </a:rPr>
                        <a:t>285.2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 b="1" dirty="0" err="1">
                          <a:solidFill>
                            <a:srgbClr val="807F80"/>
                          </a:solidFill>
                        </a:rPr>
                        <a:t>Equivalente</a:t>
                      </a:r>
                      <a:r>
                        <a:rPr sz="1600" b="1" dirty="0">
                          <a:solidFill>
                            <a:srgbClr val="807F80"/>
                          </a:solidFill>
                        </a:rPr>
                        <a:t> </a:t>
                      </a:r>
                      <a:r>
                        <a:rPr lang="pt-BR" sz="1600" b="1" dirty="0">
                          <a:solidFill>
                            <a:srgbClr val="807F80"/>
                          </a:solidFill>
                        </a:rPr>
                        <a:t>NP </a:t>
                      </a:r>
                      <a:r>
                        <a:rPr sz="1600" b="1" dirty="0" err="1">
                          <a:solidFill>
                            <a:srgbClr val="807F80"/>
                          </a:solidFill>
                        </a:rPr>
                        <a:t>Ideb</a:t>
                      </a:r>
                      <a:r>
                        <a:rPr sz="1600" b="1" dirty="0">
                          <a:solidFill>
                            <a:srgbClr val="807F80"/>
                          </a:solidFill>
                        </a:rPr>
                        <a:t> 5</a:t>
                      </a: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62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Proposta Limite inferior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94.83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150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172.67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103.67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150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170.33</a:t>
                      </a:r>
                    </a:p>
                  </a:txBody>
                  <a:tcPr marL="72000" marR="72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600" dirty="0">
                          <a:solidFill>
                            <a:srgbClr val="807F80"/>
                          </a:solidFill>
                        </a:rPr>
                        <a:t>2 </a:t>
                      </a:r>
                      <a:r>
                        <a:rPr sz="1600" dirty="0" err="1">
                          <a:solidFill>
                            <a:srgbClr val="807F80"/>
                          </a:solidFill>
                        </a:rPr>
                        <a:t>desvio</a:t>
                      </a:r>
                      <a:r>
                        <a:rPr sz="1600" dirty="0">
                          <a:solidFill>
                            <a:srgbClr val="807F80"/>
                          </a:solidFill>
                        </a:rPr>
                        <a:t> </a:t>
                      </a:r>
                      <a:r>
                        <a:rPr sz="1600" dirty="0" err="1">
                          <a:solidFill>
                            <a:srgbClr val="807F80"/>
                          </a:solidFill>
                        </a:rPr>
                        <a:t>padrão</a:t>
                      </a:r>
                      <a:r>
                        <a:rPr sz="1600" dirty="0">
                          <a:solidFill>
                            <a:srgbClr val="807F80"/>
                          </a:solidFill>
                        </a:rPr>
                        <a:t> </a:t>
                      </a:r>
                      <a:r>
                        <a:rPr sz="1600" dirty="0" err="1">
                          <a:solidFill>
                            <a:srgbClr val="807F80"/>
                          </a:solidFill>
                        </a:rPr>
                        <a:t>abaixo</a:t>
                      </a:r>
                      <a:endParaRPr sz="1600" dirty="0">
                        <a:solidFill>
                          <a:srgbClr val="807F80"/>
                        </a:solidFill>
                      </a:endParaRPr>
                    </a:p>
                  </a:txBody>
                  <a:tcPr marL="72000" marR="72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4" name="Título 1"/>
          <p:cNvSpPr txBox="1"/>
          <p:nvPr/>
        </p:nvSpPr>
        <p:spPr>
          <a:xfrm>
            <a:off x="2471476" y="991449"/>
            <a:ext cx="652938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3600" b="1">
                <a:solidFill>
                  <a:srgbClr val="F89321"/>
                </a:solidFill>
              </a:defRPr>
            </a:lvl1pPr>
          </a:lstStyle>
          <a:p>
            <a:r>
              <a:t>Proposição 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ítulo 1"/>
          <p:cNvSpPr txBox="1">
            <a:spLocks noGrp="1"/>
          </p:cNvSpPr>
          <p:nvPr>
            <p:ph type="title"/>
          </p:nvPr>
        </p:nvSpPr>
        <p:spPr>
          <a:xfrm>
            <a:off x="1981200" y="1361925"/>
            <a:ext cx="3533775" cy="666900"/>
          </a:xfrm>
          <a:prstGeom prst="rect">
            <a:avLst/>
          </a:prstGeom>
        </p:spPr>
        <p:txBody>
          <a:bodyPr/>
          <a:lstStyle>
            <a:lvl1pPr defTabSz="576072">
              <a:defRPr sz="378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O Ideb</a:t>
            </a:r>
          </a:p>
        </p:txBody>
      </p:sp>
      <p:sp>
        <p:nvSpPr>
          <p:cNvPr id="110" name="Espaço Reservado para Conteúdo 2"/>
          <p:cNvSpPr txBox="1">
            <a:spLocks noGrp="1"/>
          </p:cNvSpPr>
          <p:nvPr>
            <p:ph type="body" sz="half" idx="1"/>
          </p:nvPr>
        </p:nvSpPr>
        <p:spPr>
          <a:xfrm>
            <a:off x="1885949" y="2533650"/>
            <a:ext cx="8334376" cy="27908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808080"/>
              </a:buClr>
              <a:buSzPct val="101000"/>
              <a:buFont typeface="Arial"/>
              <a:buChar char="•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dirty="0" err="1"/>
              <a:t>Em</a:t>
            </a:r>
            <a:r>
              <a:rPr dirty="0"/>
              <a:t> 2007, o Instituto Nacional de </a:t>
            </a:r>
            <a:r>
              <a:rPr dirty="0" err="1"/>
              <a:t>Estudos</a:t>
            </a:r>
            <a:r>
              <a:rPr dirty="0"/>
              <a:t> e </a:t>
            </a:r>
            <a:r>
              <a:rPr dirty="0" err="1"/>
              <a:t>Pesquisas</a:t>
            </a:r>
            <a:r>
              <a:rPr dirty="0"/>
              <a:t> </a:t>
            </a:r>
            <a:r>
              <a:rPr dirty="0" err="1"/>
              <a:t>Educacionais</a:t>
            </a:r>
            <a:r>
              <a:rPr dirty="0"/>
              <a:t> </a:t>
            </a:r>
            <a:r>
              <a:rPr dirty="0" err="1"/>
              <a:t>Anísio</a:t>
            </a:r>
            <a:r>
              <a:rPr dirty="0"/>
              <a:t> Teixeira (</a:t>
            </a:r>
            <a:r>
              <a:rPr dirty="0" err="1"/>
              <a:t>Inep</a:t>
            </a:r>
            <a:r>
              <a:rPr dirty="0"/>
              <a:t>) </a:t>
            </a:r>
            <a:r>
              <a:rPr dirty="0" err="1"/>
              <a:t>criou</a:t>
            </a:r>
            <a:r>
              <a:rPr dirty="0"/>
              <a:t> o </a:t>
            </a:r>
            <a:r>
              <a:rPr dirty="0" err="1"/>
              <a:t>Índice</a:t>
            </a:r>
            <a:r>
              <a:rPr dirty="0"/>
              <a:t> de </a:t>
            </a:r>
            <a:r>
              <a:rPr dirty="0" err="1"/>
              <a:t>Desenvolvimento</a:t>
            </a:r>
            <a:r>
              <a:rPr dirty="0"/>
              <a:t> da </a:t>
            </a:r>
            <a:r>
              <a:rPr dirty="0" err="1"/>
              <a:t>Educação</a:t>
            </a:r>
            <a:r>
              <a:rPr dirty="0"/>
              <a:t> </a:t>
            </a:r>
            <a:r>
              <a:rPr dirty="0" err="1"/>
              <a:t>Básica</a:t>
            </a:r>
            <a:r>
              <a:rPr dirty="0"/>
              <a:t> (</a:t>
            </a:r>
            <a:r>
              <a:rPr dirty="0" err="1"/>
              <a:t>Ideb</a:t>
            </a:r>
            <a:r>
              <a:rPr dirty="0"/>
              <a:t>) </a:t>
            </a:r>
          </a:p>
          <a:p>
            <a:pPr>
              <a:buClr>
                <a:srgbClr val="808080"/>
              </a:buClr>
              <a:buSzPct val="101000"/>
              <a:buFont typeface="Arial"/>
              <a:buChar char="•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O </a:t>
            </a:r>
            <a:r>
              <a:rPr dirty="0" err="1"/>
              <a:t>indicador</a:t>
            </a:r>
            <a:r>
              <a:rPr dirty="0"/>
              <a:t> </a:t>
            </a:r>
            <a:r>
              <a:rPr dirty="0" err="1"/>
              <a:t>é</a:t>
            </a:r>
            <a:r>
              <a:rPr dirty="0"/>
              <a:t> </a:t>
            </a:r>
            <a:r>
              <a:rPr dirty="0" err="1"/>
              <a:t>calculado</a:t>
            </a:r>
            <a:r>
              <a:rPr dirty="0"/>
              <a:t> a </a:t>
            </a:r>
            <a:r>
              <a:rPr dirty="0" err="1"/>
              <a:t>partir</a:t>
            </a:r>
            <a:r>
              <a:rPr dirty="0"/>
              <a:t> dos dados </a:t>
            </a:r>
            <a:r>
              <a:rPr dirty="0" err="1"/>
              <a:t>sobre</a:t>
            </a:r>
            <a:r>
              <a:rPr dirty="0"/>
              <a:t> </a:t>
            </a:r>
            <a:r>
              <a:rPr b="1" dirty="0" err="1"/>
              <a:t>aprovação</a:t>
            </a:r>
            <a:r>
              <a:rPr b="1" dirty="0"/>
              <a:t> escolar</a:t>
            </a:r>
            <a:r>
              <a:rPr dirty="0"/>
              <a:t>, </a:t>
            </a:r>
            <a:r>
              <a:rPr dirty="0" err="1"/>
              <a:t>obtidos</a:t>
            </a:r>
            <a:r>
              <a:rPr dirty="0"/>
              <a:t> no </a:t>
            </a:r>
            <a:r>
              <a:rPr dirty="0" err="1"/>
              <a:t>Censo</a:t>
            </a:r>
            <a:r>
              <a:rPr dirty="0"/>
              <a:t> Escolar, e das </a:t>
            </a:r>
            <a:r>
              <a:rPr b="1" dirty="0" err="1"/>
              <a:t>médias</a:t>
            </a:r>
            <a:r>
              <a:rPr b="1" dirty="0"/>
              <a:t> de </a:t>
            </a:r>
            <a:r>
              <a:rPr b="1" dirty="0" err="1"/>
              <a:t>desempenho</a:t>
            </a:r>
            <a:r>
              <a:rPr b="1" dirty="0"/>
              <a:t> dos </a:t>
            </a:r>
            <a:r>
              <a:rPr b="1" dirty="0" err="1"/>
              <a:t>estudantes</a:t>
            </a:r>
            <a:r>
              <a:rPr b="1" dirty="0"/>
              <a:t> </a:t>
            </a:r>
            <a:r>
              <a:rPr dirty="0" err="1"/>
              <a:t>nas</a:t>
            </a:r>
            <a:r>
              <a:rPr dirty="0"/>
              <a:t> </a:t>
            </a:r>
            <a:r>
              <a:rPr dirty="0" err="1"/>
              <a:t>avaliações</a:t>
            </a:r>
            <a:r>
              <a:rPr dirty="0"/>
              <a:t> do Sistema de </a:t>
            </a:r>
            <a:r>
              <a:rPr dirty="0" err="1"/>
              <a:t>Avaliação</a:t>
            </a:r>
            <a:r>
              <a:rPr dirty="0"/>
              <a:t> da </a:t>
            </a:r>
            <a:r>
              <a:rPr dirty="0" err="1"/>
              <a:t>Educação</a:t>
            </a:r>
            <a:r>
              <a:rPr dirty="0"/>
              <a:t> </a:t>
            </a:r>
            <a:r>
              <a:rPr dirty="0" err="1"/>
              <a:t>Básica</a:t>
            </a:r>
            <a:r>
              <a:rPr dirty="0"/>
              <a:t> (Saeb).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Espaço Reservado para Conteúdo 2"/>
          <p:cNvSpPr txBox="1">
            <a:spLocks noGrp="1"/>
          </p:cNvSpPr>
          <p:nvPr>
            <p:ph type="body" sz="half" idx="1"/>
          </p:nvPr>
        </p:nvSpPr>
        <p:spPr>
          <a:xfrm>
            <a:off x="1363880" y="3025989"/>
            <a:ext cx="9616640" cy="298682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 typeface="Wingdings"/>
              <a:buNone/>
              <a:defRPr>
                <a:solidFill>
                  <a:srgbClr val="F8932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nosso</a:t>
            </a:r>
            <a:r>
              <a:rPr dirty="0"/>
              <a:t> novo </a:t>
            </a:r>
            <a:r>
              <a:rPr dirty="0" err="1"/>
              <a:t>exercício</a:t>
            </a:r>
            <a:r>
              <a:rPr dirty="0"/>
              <a:t>, </a:t>
            </a:r>
            <a:r>
              <a:rPr b="1" dirty="0" err="1"/>
              <a:t>calculamos</a:t>
            </a:r>
            <a:r>
              <a:rPr b="1" dirty="0"/>
              <a:t>/</a:t>
            </a:r>
            <a:r>
              <a:rPr b="1" dirty="0" err="1"/>
              <a:t>simulamos</a:t>
            </a:r>
            <a:r>
              <a:rPr b="1" dirty="0"/>
              <a:t> a </a:t>
            </a:r>
            <a:r>
              <a:rPr b="1" dirty="0" err="1"/>
              <a:t>média</a:t>
            </a:r>
            <a:r>
              <a:rPr b="1" dirty="0"/>
              <a:t> </a:t>
            </a:r>
            <a:r>
              <a:rPr b="1" dirty="0" err="1"/>
              <a:t>Brasil</a:t>
            </a:r>
            <a:r>
              <a:rPr dirty="0"/>
              <a:t> (Rede </a:t>
            </a:r>
            <a:r>
              <a:rPr dirty="0" err="1"/>
              <a:t>Pública</a:t>
            </a:r>
            <a:r>
              <a:rPr dirty="0"/>
              <a:t>, para 5° e 9° </a:t>
            </a:r>
            <a:r>
              <a:rPr dirty="0" err="1"/>
              <a:t>ano</a:t>
            </a:r>
            <a:r>
              <a:rPr dirty="0"/>
              <a:t> do </a:t>
            </a:r>
            <a:r>
              <a:rPr dirty="0" err="1"/>
              <a:t>ensino</a:t>
            </a:r>
            <a:r>
              <a:rPr dirty="0"/>
              <a:t> fundamental e 3° </a:t>
            </a:r>
            <a:r>
              <a:rPr dirty="0" err="1"/>
              <a:t>ano</a:t>
            </a:r>
            <a:r>
              <a:rPr dirty="0"/>
              <a:t> do </a:t>
            </a:r>
            <a:r>
              <a:rPr dirty="0" err="1"/>
              <a:t>ensino</a:t>
            </a:r>
            <a:r>
              <a:rPr dirty="0"/>
              <a:t> </a:t>
            </a:r>
            <a:r>
              <a:rPr dirty="0" err="1"/>
              <a:t>médio</a:t>
            </a:r>
            <a:r>
              <a:rPr dirty="0"/>
              <a:t>) da Nota </a:t>
            </a:r>
            <a:r>
              <a:rPr dirty="0" err="1"/>
              <a:t>Padronizada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b="1" dirty="0" err="1"/>
              <a:t>três</a:t>
            </a:r>
            <a:r>
              <a:rPr b="1" dirty="0"/>
              <a:t> </a:t>
            </a:r>
            <a:r>
              <a:rPr b="1" dirty="0" err="1"/>
              <a:t>modelos</a:t>
            </a:r>
            <a:r>
              <a:rPr b="1" dirty="0"/>
              <a:t>:</a:t>
            </a:r>
          </a:p>
          <a:p>
            <a:pPr marL="320842" indent="-320842">
              <a:buClrTx/>
              <a:buAutoNum type="arabicPeriod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A Nota </a:t>
            </a:r>
            <a:r>
              <a:rPr dirty="0" err="1"/>
              <a:t>Padronizada</a:t>
            </a:r>
            <a:r>
              <a:rPr dirty="0"/>
              <a:t> </a:t>
            </a:r>
            <a:r>
              <a:rPr dirty="0" err="1"/>
              <a:t>obtida</a:t>
            </a:r>
            <a:r>
              <a:rPr dirty="0"/>
              <a:t> pela rede </a:t>
            </a:r>
            <a:r>
              <a:rPr dirty="0" err="1"/>
              <a:t>pública</a:t>
            </a:r>
            <a:r>
              <a:rPr dirty="0"/>
              <a:t>;</a:t>
            </a:r>
          </a:p>
          <a:p>
            <a:pPr marL="320842" indent="-320842">
              <a:buClrTx/>
              <a:buAutoNum type="arabicPeriod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A Nota </a:t>
            </a:r>
            <a:r>
              <a:rPr dirty="0" err="1"/>
              <a:t>Padronizada</a:t>
            </a:r>
            <a:r>
              <a:rPr dirty="0"/>
              <a:t> para o </a:t>
            </a:r>
            <a:r>
              <a:rPr b="1" dirty="0" err="1"/>
              <a:t>Proposta</a:t>
            </a:r>
            <a:r>
              <a:rPr b="1" dirty="0"/>
              <a:t> A;</a:t>
            </a:r>
          </a:p>
          <a:p>
            <a:pPr marL="320842" indent="-320842">
              <a:buClrTx/>
              <a:buAutoNum type="arabicPeriod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A Nota </a:t>
            </a:r>
            <a:r>
              <a:rPr dirty="0" err="1"/>
              <a:t>Padronizada</a:t>
            </a:r>
            <a:r>
              <a:rPr dirty="0"/>
              <a:t> </a:t>
            </a:r>
            <a:r>
              <a:rPr lang="pt-BR" dirty="0"/>
              <a:t>para a </a:t>
            </a:r>
            <a:r>
              <a:rPr b="1" dirty="0" err="1"/>
              <a:t>Proposta</a:t>
            </a:r>
            <a:r>
              <a:rPr b="1" dirty="0"/>
              <a:t> B;</a:t>
            </a:r>
          </a:p>
        </p:txBody>
      </p:sp>
      <p:sp>
        <p:nvSpPr>
          <p:cNvPr id="227" name="Título 1"/>
          <p:cNvSpPr txBox="1"/>
          <p:nvPr/>
        </p:nvSpPr>
        <p:spPr>
          <a:xfrm>
            <a:off x="1319661" y="817211"/>
            <a:ext cx="9616640" cy="210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6000" b="1">
                <a:solidFill>
                  <a:srgbClr val="2F5597"/>
                </a:solidFill>
              </a:defRPr>
            </a:pPr>
            <a:r>
              <a:rPr dirty="0" err="1"/>
              <a:t>Resultados</a:t>
            </a:r>
            <a:r>
              <a:rPr dirty="0"/>
              <a:t>:</a:t>
            </a:r>
            <a:r>
              <a:rPr sz="4000" b="0" dirty="0"/>
              <a:t> </a:t>
            </a:r>
            <a:r>
              <a:rPr sz="4000" b="0" dirty="0" err="1"/>
              <a:t>proposições</a:t>
            </a:r>
            <a:r>
              <a:rPr sz="4000" b="0" dirty="0"/>
              <a:t> do </a:t>
            </a:r>
            <a:r>
              <a:rPr sz="4000" b="0" dirty="0" err="1"/>
              <a:t>Iede</a:t>
            </a:r>
            <a:r>
              <a:rPr sz="4000" b="0" dirty="0"/>
              <a:t> </a:t>
            </a:r>
            <a:r>
              <a:rPr sz="4000" b="0" dirty="0" err="1"/>
              <a:t>discriminam</a:t>
            </a:r>
            <a:r>
              <a:rPr sz="4000" b="0" dirty="0"/>
              <a:t> </a:t>
            </a:r>
            <a:r>
              <a:rPr sz="4000" b="0" dirty="0" err="1"/>
              <a:t>melhor</a:t>
            </a:r>
            <a:r>
              <a:rPr sz="4000" b="0" dirty="0"/>
              <a:t> redes com </a:t>
            </a:r>
            <a:r>
              <a:rPr sz="4000" b="0" dirty="0" err="1"/>
              <a:t>bom</a:t>
            </a:r>
            <a:r>
              <a:rPr sz="4000" b="0" dirty="0"/>
              <a:t> </a:t>
            </a:r>
            <a:r>
              <a:rPr sz="4000" b="0" dirty="0" err="1"/>
              <a:t>resultado</a:t>
            </a:r>
            <a:r>
              <a:rPr sz="4000" b="0" dirty="0"/>
              <a:t> de redes com </a:t>
            </a:r>
            <a:r>
              <a:rPr sz="4000" b="0" dirty="0" err="1"/>
              <a:t>resultados</a:t>
            </a:r>
            <a:r>
              <a:rPr sz="4000" b="0" dirty="0"/>
              <a:t> </a:t>
            </a:r>
            <a:r>
              <a:rPr sz="4000" b="0" dirty="0" err="1"/>
              <a:t>inferiores</a:t>
            </a:r>
            <a:endParaRPr sz="4000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9" name="Espaço Reservado para Conteúdo 3"/>
          <p:cNvGraphicFramePr/>
          <p:nvPr>
            <p:extLst>
              <p:ext uri="{D42A27DB-BD31-4B8C-83A1-F6EECF244321}">
                <p14:modId xmlns:p14="http://schemas.microsoft.com/office/powerpoint/2010/main" val="1290873632"/>
              </p:ext>
            </p:extLst>
          </p:nvPr>
        </p:nvGraphicFramePr>
        <p:xfrm>
          <a:off x="1597785" y="2292778"/>
          <a:ext cx="8956032" cy="4089400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1914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2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59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09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4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38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>
                          <a:solidFill>
                            <a:srgbClr val="FFFFFF"/>
                          </a:solidFill>
                        </a:rPr>
                        <a:t>5° EF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Obs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Mean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Std. Dev.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Min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Max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Ideb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5,477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5.94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0.84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3.49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9.12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Ideb Proposição A 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5,523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6.41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1.32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2.87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9.74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Ideb Proposição B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5,523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6.71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1.21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3.44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9.76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endParaRPr/>
                    </a:p>
                  </a:txBody>
                  <a:tcPr marL="72000" marR="7200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/>
                    </a:p>
                  </a:txBody>
                  <a:tcPr marL="72000" marR="7200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/>
                    </a:p>
                  </a:txBody>
                  <a:tcPr marL="72000" marR="7200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/>
                    </a:p>
                  </a:txBody>
                  <a:tcPr marL="72000" marR="7200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/>
                    </a:p>
                  </a:txBody>
                  <a:tcPr marL="72000" marR="7200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/>
                    </a:p>
                  </a:txBody>
                  <a:tcPr marL="72000" marR="7200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9° EF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Obs</a:t>
                      </a:r>
                    </a:p>
                  </a:txBody>
                  <a:tcPr marL="72000" marR="72000" marT="0" marB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Mean</a:t>
                      </a:r>
                    </a:p>
                  </a:txBody>
                  <a:tcPr marL="72000" marR="72000" marT="0" marB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Std. Dev.</a:t>
                      </a:r>
                    </a:p>
                  </a:txBody>
                  <a:tcPr marL="72000" marR="72000" marT="0" marB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Min</a:t>
                      </a:r>
                    </a:p>
                  </a:txBody>
                  <a:tcPr marL="72000" marR="72000" marT="0" marB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Max</a:t>
                      </a:r>
                    </a:p>
                  </a:txBody>
                  <a:tcPr marL="72000" marR="72000" marT="0" marB="0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Ideb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5,462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5.09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0.61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2.62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7.24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Ideb Proposição A 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5,518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5.04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1.02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1.26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8.33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Ideb Proposição B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5,518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 dirty="0">
                          <a:solidFill>
                            <a:srgbClr val="807F80"/>
                          </a:solidFill>
                        </a:rPr>
                        <a:t>5.37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0.97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1.64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8.44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endParaRPr/>
                    </a:p>
                  </a:txBody>
                  <a:tcPr marL="72000" marR="7200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/>
                    </a:p>
                  </a:txBody>
                  <a:tcPr marL="72000" marR="7200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/>
                    </a:p>
                  </a:txBody>
                  <a:tcPr marL="72000" marR="7200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dirty="0"/>
                    </a:p>
                  </a:txBody>
                  <a:tcPr marL="72000" marR="7200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/>
                    </a:p>
                  </a:txBody>
                  <a:tcPr marL="72000" marR="7200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/>
                    </a:p>
                  </a:txBody>
                  <a:tcPr marL="72000" marR="7200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3° EM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Obs</a:t>
                      </a:r>
                    </a:p>
                  </a:txBody>
                  <a:tcPr marL="72000" marR="72000" marT="0" marB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Mean</a:t>
                      </a:r>
                    </a:p>
                  </a:txBody>
                  <a:tcPr marL="72000" marR="72000" marT="0" marB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Std. Dev.</a:t>
                      </a:r>
                    </a:p>
                  </a:txBody>
                  <a:tcPr marL="72000" marR="72000" marT="0" marB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Min</a:t>
                      </a:r>
                    </a:p>
                  </a:txBody>
                  <a:tcPr marL="72000" marR="72000" marT="0" marB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Max</a:t>
                      </a:r>
                    </a:p>
                  </a:txBody>
                  <a:tcPr marL="72000" marR="72000" marT="0" marB="0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Ideb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5,278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4.24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0.54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2.56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6.51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Ideb Proposição A 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5,324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3.35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0.91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 dirty="0">
                          <a:solidFill>
                            <a:srgbClr val="807F80"/>
                          </a:solidFill>
                        </a:rPr>
                        <a:t>1.09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7.96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Ideb Proposição B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5,324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4.15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0.87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 dirty="0">
                          <a:solidFill>
                            <a:srgbClr val="807F80"/>
                          </a:solidFill>
                        </a:rPr>
                        <a:t>1.69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 dirty="0">
                          <a:solidFill>
                            <a:srgbClr val="807F80"/>
                          </a:solidFill>
                        </a:rPr>
                        <a:t>8.26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30" name="Retângulo 14"/>
          <p:cNvSpPr txBox="1"/>
          <p:nvPr/>
        </p:nvSpPr>
        <p:spPr>
          <a:xfrm>
            <a:off x="1555216" y="1724733"/>
            <a:ext cx="8863373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800"/>
              </a:spcBef>
              <a:defRPr sz="2400" b="1">
                <a:solidFill>
                  <a:srgbClr val="808080"/>
                </a:solidFill>
              </a:defRPr>
            </a:lvl1pPr>
          </a:lstStyle>
          <a:p>
            <a:r>
              <a:t>Nível Brasil</a:t>
            </a:r>
          </a:p>
        </p:txBody>
      </p:sp>
      <p:sp>
        <p:nvSpPr>
          <p:cNvPr id="231" name="Título 1"/>
          <p:cNvSpPr txBox="1"/>
          <p:nvPr/>
        </p:nvSpPr>
        <p:spPr>
          <a:xfrm>
            <a:off x="1542515" y="385755"/>
            <a:ext cx="7123446" cy="139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4400" b="1">
                <a:solidFill>
                  <a:srgbClr val="2F5597"/>
                </a:solidFill>
              </a:defRPr>
            </a:lvl1pPr>
          </a:lstStyle>
          <a:p>
            <a:r>
              <a:t>Comparação dos Resultados da Nota Padronizada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rupo 2"/>
          <p:cNvGrpSpPr/>
          <p:nvPr/>
        </p:nvGrpSpPr>
        <p:grpSpPr>
          <a:xfrm>
            <a:off x="838200" y="1153988"/>
            <a:ext cx="5040001" cy="4680001"/>
            <a:chOff x="0" y="0"/>
            <a:chExt cx="5040000" cy="4679999"/>
          </a:xfrm>
        </p:grpSpPr>
        <p:pic>
          <p:nvPicPr>
            <p:cNvPr id="233" name="Imagem 4" descr="Imagem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040001" cy="468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" name="Conector reto 8"/>
            <p:cNvSpPr/>
            <p:nvPr/>
          </p:nvSpPr>
          <p:spPr>
            <a:xfrm>
              <a:off x="519114" y="1548500"/>
              <a:ext cx="1440001" cy="1"/>
            </a:xfrm>
            <a:prstGeom prst="line">
              <a:avLst/>
            </a:prstGeom>
            <a:noFill/>
            <a:ln w="9525" cap="flat">
              <a:solidFill>
                <a:srgbClr val="0D0D0D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5" name="Conector reto 9"/>
            <p:cNvSpPr/>
            <p:nvPr/>
          </p:nvSpPr>
          <p:spPr>
            <a:xfrm>
              <a:off x="519114" y="2239067"/>
              <a:ext cx="1440001" cy="1"/>
            </a:xfrm>
            <a:prstGeom prst="line">
              <a:avLst/>
            </a:prstGeom>
            <a:noFill/>
            <a:ln w="9525" cap="flat">
              <a:solidFill>
                <a:srgbClr val="0D0D0D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6" name="Conector reto 10"/>
            <p:cNvSpPr/>
            <p:nvPr/>
          </p:nvSpPr>
          <p:spPr>
            <a:xfrm>
              <a:off x="1883094" y="2281925"/>
              <a:ext cx="1440001" cy="1"/>
            </a:xfrm>
            <a:prstGeom prst="line">
              <a:avLst/>
            </a:prstGeom>
            <a:noFill/>
            <a:ln w="9525" cap="flat">
              <a:solidFill>
                <a:srgbClr val="0D0D0D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7" name="Conector reto 11"/>
            <p:cNvSpPr/>
            <p:nvPr/>
          </p:nvSpPr>
          <p:spPr>
            <a:xfrm>
              <a:off x="1883094" y="1249421"/>
              <a:ext cx="1440001" cy="1"/>
            </a:xfrm>
            <a:prstGeom prst="line">
              <a:avLst/>
            </a:prstGeom>
            <a:noFill/>
            <a:ln w="9525" cap="flat">
              <a:solidFill>
                <a:srgbClr val="0D0D0D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8" name="Conector reto 12"/>
            <p:cNvSpPr/>
            <p:nvPr/>
          </p:nvSpPr>
          <p:spPr>
            <a:xfrm>
              <a:off x="3323094" y="2186693"/>
              <a:ext cx="1440001" cy="1"/>
            </a:xfrm>
            <a:prstGeom prst="line">
              <a:avLst/>
            </a:prstGeom>
            <a:noFill/>
            <a:ln w="9525" cap="flat">
              <a:solidFill>
                <a:srgbClr val="0D0D0D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9" name="Conector reto 13"/>
            <p:cNvSpPr/>
            <p:nvPr/>
          </p:nvSpPr>
          <p:spPr>
            <a:xfrm>
              <a:off x="3323094" y="1200862"/>
              <a:ext cx="1440001" cy="1"/>
            </a:xfrm>
            <a:prstGeom prst="line">
              <a:avLst/>
            </a:prstGeom>
            <a:noFill/>
            <a:ln w="9525" cap="flat">
              <a:solidFill>
                <a:srgbClr val="0D0D0D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48" name="Grupo 3"/>
          <p:cNvGrpSpPr/>
          <p:nvPr/>
        </p:nvGrpSpPr>
        <p:grpSpPr>
          <a:xfrm>
            <a:off x="6210300" y="1153988"/>
            <a:ext cx="5040001" cy="4680001"/>
            <a:chOff x="0" y="0"/>
            <a:chExt cx="5040000" cy="4679999"/>
          </a:xfrm>
        </p:grpSpPr>
        <p:pic>
          <p:nvPicPr>
            <p:cNvPr id="241" name="Imagem 5" descr="Imagem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040001" cy="468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2" name="Conector reto 20"/>
            <p:cNvSpPr/>
            <p:nvPr/>
          </p:nvSpPr>
          <p:spPr>
            <a:xfrm>
              <a:off x="500064" y="1919975"/>
              <a:ext cx="1440001" cy="1"/>
            </a:xfrm>
            <a:prstGeom prst="line">
              <a:avLst/>
            </a:prstGeom>
            <a:noFill/>
            <a:ln w="9525" cap="flat">
              <a:solidFill>
                <a:srgbClr val="0D0D0D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3" name="Conector reto 21"/>
            <p:cNvSpPr/>
            <p:nvPr/>
          </p:nvSpPr>
          <p:spPr>
            <a:xfrm>
              <a:off x="500064" y="2343842"/>
              <a:ext cx="1440001" cy="1"/>
            </a:xfrm>
            <a:prstGeom prst="line">
              <a:avLst/>
            </a:prstGeom>
            <a:noFill/>
            <a:ln w="9525" cap="flat">
              <a:solidFill>
                <a:srgbClr val="0D0D0D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4" name="Conector reto 22"/>
            <p:cNvSpPr/>
            <p:nvPr/>
          </p:nvSpPr>
          <p:spPr>
            <a:xfrm>
              <a:off x="1864044" y="2834376"/>
              <a:ext cx="1440001" cy="1"/>
            </a:xfrm>
            <a:prstGeom prst="line">
              <a:avLst/>
            </a:prstGeom>
            <a:noFill/>
            <a:ln w="9525" cap="flat">
              <a:solidFill>
                <a:srgbClr val="0D0D0D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5" name="Conector reto 23"/>
            <p:cNvSpPr/>
            <p:nvPr/>
          </p:nvSpPr>
          <p:spPr>
            <a:xfrm>
              <a:off x="1864044" y="1754246"/>
              <a:ext cx="1440001" cy="1"/>
            </a:xfrm>
            <a:prstGeom prst="line">
              <a:avLst/>
            </a:prstGeom>
            <a:noFill/>
            <a:ln w="9525" cap="flat">
              <a:solidFill>
                <a:srgbClr val="0D0D0D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6" name="Conector reto 24"/>
            <p:cNvSpPr/>
            <p:nvPr/>
          </p:nvSpPr>
          <p:spPr>
            <a:xfrm>
              <a:off x="3304044" y="2405768"/>
              <a:ext cx="1440001" cy="1"/>
            </a:xfrm>
            <a:prstGeom prst="line">
              <a:avLst/>
            </a:prstGeom>
            <a:noFill/>
            <a:ln w="9525" cap="flat">
              <a:solidFill>
                <a:srgbClr val="0D0D0D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7" name="Conector reto 25"/>
            <p:cNvSpPr/>
            <p:nvPr/>
          </p:nvSpPr>
          <p:spPr>
            <a:xfrm>
              <a:off x="3304044" y="1696162"/>
              <a:ext cx="1440001" cy="1"/>
            </a:xfrm>
            <a:prstGeom prst="line">
              <a:avLst/>
            </a:prstGeom>
            <a:noFill/>
            <a:ln w="9525" cap="flat">
              <a:solidFill>
                <a:srgbClr val="0D0D0D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agem 7" descr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337" y="1234619"/>
            <a:ext cx="6029326" cy="468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8" name="Grupo 2"/>
          <p:cNvGrpSpPr/>
          <p:nvPr/>
        </p:nvGrpSpPr>
        <p:grpSpPr>
          <a:xfrm>
            <a:off x="561337" y="1234619"/>
            <a:ext cx="5040001" cy="4680001"/>
            <a:chOff x="0" y="0"/>
            <a:chExt cx="5040000" cy="4679999"/>
          </a:xfrm>
        </p:grpSpPr>
        <p:pic>
          <p:nvPicPr>
            <p:cNvPr id="251" name="Imagem 6" descr="Imagem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040001" cy="468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2" name="Conector reto 4"/>
            <p:cNvSpPr/>
            <p:nvPr/>
          </p:nvSpPr>
          <p:spPr>
            <a:xfrm>
              <a:off x="545420" y="2178964"/>
              <a:ext cx="1440001" cy="1"/>
            </a:xfrm>
            <a:prstGeom prst="line">
              <a:avLst/>
            </a:prstGeom>
            <a:noFill/>
            <a:ln w="9525" cap="flat">
              <a:solidFill>
                <a:srgbClr val="0D0D0D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3" name="Conector reto 5"/>
            <p:cNvSpPr/>
            <p:nvPr/>
          </p:nvSpPr>
          <p:spPr>
            <a:xfrm>
              <a:off x="545420" y="2583782"/>
              <a:ext cx="1440001" cy="1"/>
            </a:xfrm>
            <a:prstGeom prst="line">
              <a:avLst/>
            </a:prstGeom>
            <a:noFill/>
            <a:ln w="9525" cap="flat">
              <a:solidFill>
                <a:srgbClr val="0D0D0D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4" name="Conector reto 8"/>
            <p:cNvSpPr/>
            <p:nvPr/>
          </p:nvSpPr>
          <p:spPr>
            <a:xfrm>
              <a:off x="1909400" y="2988590"/>
              <a:ext cx="1440001" cy="1"/>
            </a:xfrm>
            <a:prstGeom prst="line">
              <a:avLst/>
            </a:prstGeom>
            <a:noFill/>
            <a:ln w="9525" cap="flat">
              <a:solidFill>
                <a:srgbClr val="0D0D0D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5" name="Conector reto 9"/>
            <p:cNvSpPr/>
            <p:nvPr/>
          </p:nvSpPr>
          <p:spPr>
            <a:xfrm>
              <a:off x="1909400" y="2311685"/>
              <a:ext cx="1440001" cy="1"/>
            </a:xfrm>
            <a:prstGeom prst="line">
              <a:avLst/>
            </a:prstGeom>
            <a:noFill/>
            <a:ln w="9525" cap="flat">
              <a:solidFill>
                <a:srgbClr val="0D0D0D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6" name="Conector reto 10"/>
            <p:cNvSpPr/>
            <p:nvPr/>
          </p:nvSpPr>
          <p:spPr>
            <a:xfrm>
              <a:off x="3349400" y="2761913"/>
              <a:ext cx="1440001" cy="1"/>
            </a:xfrm>
            <a:prstGeom prst="line">
              <a:avLst/>
            </a:prstGeom>
            <a:noFill/>
            <a:ln w="9525" cap="flat">
              <a:solidFill>
                <a:srgbClr val="0D0D0D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7" name="Conector reto 11"/>
            <p:cNvSpPr/>
            <p:nvPr/>
          </p:nvSpPr>
          <p:spPr>
            <a:xfrm>
              <a:off x="3349400" y="2059926"/>
              <a:ext cx="1440001" cy="1"/>
            </a:xfrm>
            <a:prstGeom prst="line">
              <a:avLst/>
            </a:prstGeom>
            <a:noFill/>
            <a:ln w="9525" cap="flat">
              <a:solidFill>
                <a:srgbClr val="0D0D0D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Retângulo 14"/>
          <p:cNvSpPr txBox="1"/>
          <p:nvPr/>
        </p:nvSpPr>
        <p:spPr>
          <a:xfrm>
            <a:off x="1580616" y="1648533"/>
            <a:ext cx="8863373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800"/>
              </a:spcBef>
              <a:defRPr sz="2400" b="1">
                <a:solidFill>
                  <a:srgbClr val="808080"/>
                </a:solidFill>
              </a:defRPr>
            </a:lvl1pPr>
          </a:lstStyle>
          <a:p>
            <a:r>
              <a:t>Anos iniciais e finais</a:t>
            </a:r>
          </a:p>
        </p:txBody>
      </p:sp>
      <p:sp>
        <p:nvSpPr>
          <p:cNvPr id="261" name="Título 1"/>
          <p:cNvSpPr txBox="1"/>
          <p:nvPr/>
        </p:nvSpPr>
        <p:spPr>
          <a:xfrm>
            <a:off x="1567915" y="347655"/>
            <a:ext cx="7123446" cy="139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4400" b="1">
                <a:solidFill>
                  <a:srgbClr val="2F5597"/>
                </a:solidFill>
              </a:defRPr>
            </a:lvl1pPr>
          </a:lstStyle>
          <a:p>
            <a:r>
              <a:t>Comparação dos Resultados da Nota Padronizada</a:t>
            </a:r>
          </a:p>
        </p:txBody>
      </p:sp>
      <p:graphicFrame>
        <p:nvGraphicFramePr>
          <p:cNvPr id="262" name="Espaço Reservado para Conteúdo 3"/>
          <p:cNvGraphicFramePr/>
          <p:nvPr>
            <p:extLst>
              <p:ext uri="{D42A27DB-BD31-4B8C-83A1-F6EECF244321}">
                <p14:modId xmlns:p14="http://schemas.microsoft.com/office/powerpoint/2010/main" val="1658873649"/>
              </p:ext>
            </p:extLst>
          </p:nvPr>
        </p:nvGraphicFramePr>
        <p:xfrm>
          <a:off x="1616781" y="2166237"/>
          <a:ext cx="8791040" cy="1994408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2805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4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97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</a:rPr>
                        <a:t>5° EF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Ideb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Ideb Proposição A 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Ideb Proposição B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Sobral - CE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tabLst>
                          <a:tab pos="444500" algn="r"/>
                          <a:tab pos="901700" algn="r"/>
                        </a:tabLst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9.12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9.69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9.71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Coruripe - AL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8.59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9.41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9.46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Teresina - PI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6.82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7.73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7.92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Ji-Paraná - RO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6.46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7.23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7.46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Manaus - AM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6.22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6.91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7.18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Setubinha - MG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6.03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6.46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6.74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Belém - PA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5.35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5.58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 dirty="0">
                          <a:solidFill>
                            <a:srgbClr val="807F80"/>
                          </a:solidFill>
                        </a:rPr>
                        <a:t>5.95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63" name="Tabela 4"/>
          <p:cNvGraphicFramePr/>
          <p:nvPr>
            <p:extLst>
              <p:ext uri="{D42A27DB-BD31-4B8C-83A1-F6EECF244321}">
                <p14:modId xmlns:p14="http://schemas.microsoft.com/office/powerpoint/2010/main" val="2797594229"/>
              </p:ext>
            </p:extLst>
          </p:nvPr>
        </p:nvGraphicFramePr>
        <p:xfrm>
          <a:off x="1618102" y="4364773"/>
          <a:ext cx="8788399" cy="1994408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279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7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43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</a:rPr>
                        <a:t>9° EF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Ideb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Ideb Proposição A 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Ideb Proposição B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 err="1">
                          <a:solidFill>
                            <a:srgbClr val="FFFFFF"/>
                          </a:solidFill>
                        </a:rPr>
                        <a:t>Sobral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</a:rPr>
                        <a:t> - CE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7.23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8.33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8.44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</a:rPr>
                        <a:t>Novo Horizonte - SP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6.81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7.78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7.93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</a:rPr>
                        <a:t>São Caetano do Sul - SP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6.55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7.47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7.66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 err="1">
                          <a:solidFill>
                            <a:srgbClr val="FFFFFF"/>
                          </a:solidFill>
                        </a:rPr>
                        <a:t>Coruripe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</a:rPr>
                        <a:t> - AL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 dirty="0">
                          <a:solidFill>
                            <a:srgbClr val="807F80"/>
                          </a:solidFill>
                        </a:rPr>
                        <a:t>6.51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7.28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7.45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Céu Azul - PR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 dirty="0">
                          <a:solidFill>
                            <a:srgbClr val="807F80"/>
                          </a:solidFill>
                        </a:rPr>
                        <a:t>6.28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 dirty="0">
                          <a:solidFill>
                            <a:srgbClr val="807F80"/>
                          </a:solidFill>
                        </a:rPr>
                        <a:t>7.06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7.29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Manaus - AM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5.23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 dirty="0">
                          <a:solidFill>
                            <a:srgbClr val="807F80"/>
                          </a:solidFill>
                        </a:rPr>
                        <a:t>5.35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 dirty="0">
                          <a:solidFill>
                            <a:srgbClr val="807F80"/>
                          </a:solidFill>
                        </a:rPr>
                        <a:t>5.69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Belém - PA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4.54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4.24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sz="1600" dirty="0">
                          <a:solidFill>
                            <a:srgbClr val="807F80"/>
                          </a:solidFill>
                        </a:rPr>
                        <a:t>4.63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" name="Tabela 2"/>
          <p:cNvGraphicFramePr/>
          <p:nvPr>
            <p:extLst>
              <p:ext uri="{D42A27DB-BD31-4B8C-83A1-F6EECF244321}">
                <p14:modId xmlns:p14="http://schemas.microsoft.com/office/powerpoint/2010/main" val="4256628501"/>
              </p:ext>
            </p:extLst>
          </p:nvPr>
        </p:nvGraphicFramePr>
        <p:xfrm>
          <a:off x="1674353" y="3348267"/>
          <a:ext cx="8894094" cy="1994408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2599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1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24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</a:rPr>
                        <a:t>3° EM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Ideb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Ideb Proposição A 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Ideb Proposição B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Cocal dos Alves - PI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6.51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7.34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7.68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Divinópolis – MG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5.15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5.05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5.71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Sobral - CE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4.77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4.25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4.96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Fortaleza - CE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4.51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3.78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4.55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Criciúma - PR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4.32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3.56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4.36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São Paulo - SP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4.24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3.35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4.14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Belém - PR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3.82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>
                          <a:solidFill>
                            <a:srgbClr val="807F80"/>
                          </a:solidFill>
                        </a:rPr>
                        <a:t>2.69</a:t>
                      </a:r>
                    </a:p>
                  </a:txBody>
                  <a:tcPr marL="72000" marR="7200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600" dirty="0">
                          <a:solidFill>
                            <a:srgbClr val="807F80"/>
                          </a:solidFill>
                        </a:rPr>
                        <a:t>3.47</a:t>
                      </a:r>
                    </a:p>
                  </a:txBody>
                  <a:tcPr marL="72000" marR="72000" marT="0" marB="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66" name="Retângulo 14"/>
          <p:cNvSpPr txBox="1"/>
          <p:nvPr/>
        </p:nvSpPr>
        <p:spPr>
          <a:xfrm>
            <a:off x="1626213" y="2727811"/>
            <a:ext cx="8863374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800"/>
              </a:spcBef>
              <a:defRPr sz="2400" b="1">
                <a:solidFill>
                  <a:srgbClr val="808080"/>
                </a:solidFill>
              </a:defRPr>
            </a:lvl1pPr>
          </a:lstStyle>
          <a:p>
            <a:r>
              <a:t>Ensino médio</a:t>
            </a:r>
          </a:p>
        </p:txBody>
      </p:sp>
      <p:sp>
        <p:nvSpPr>
          <p:cNvPr id="267" name="Título 1"/>
          <p:cNvSpPr txBox="1"/>
          <p:nvPr/>
        </p:nvSpPr>
        <p:spPr>
          <a:xfrm>
            <a:off x="1613512" y="1426932"/>
            <a:ext cx="7123446" cy="139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4400" b="1">
                <a:solidFill>
                  <a:srgbClr val="2F5597"/>
                </a:solidFill>
              </a:defRPr>
            </a:lvl1pPr>
          </a:lstStyle>
          <a:p>
            <a:r>
              <a:t>Comparação dos Resultados da Nota Padronizada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" name="Gráfico 6"/>
          <p:cNvGraphicFramePr/>
          <p:nvPr>
            <p:extLst>
              <p:ext uri="{D42A27DB-BD31-4B8C-83A1-F6EECF244321}">
                <p14:modId xmlns:p14="http://schemas.microsoft.com/office/powerpoint/2010/main" val="1496844414"/>
              </p:ext>
            </p:extLst>
          </p:nvPr>
        </p:nvGraphicFramePr>
        <p:xfrm>
          <a:off x="446326" y="1495462"/>
          <a:ext cx="10585438" cy="468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0" name="CaixaDeTexto 3"/>
          <p:cNvSpPr txBox="1"/>
          <p:nvPr/>
        </p:nvSpPr>
        <p:spPr>
          <a:xfrm>
            <a:off x="3078335" y="702494"/>
            <a:ext cx="7422179" cy="620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4000"/>
              </a:lnSpc>
              <a:defRPr sz="3600" b="1">
                <a:solidFill>
                  <a:srgbClr val="384D9E"/>
                </a:solidFill>
              </a:defRPr>
            </a:lvl1pPr>
          </a:lstStyle>
          <a:p>
            <a:r>
              <a:t>Impacto no Ideb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Espaço Reservado para Conteúdo 2"/>
          <p:cNvSpPr txBox="1"/>
          <p:nvPr/>
        </p:nvSpPr>
        <p:spPr>
          <a:xfrm>
            <a:off x="2683008" y="2615101"/>
            <a:ext cx="7122173" cy="306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228600" indent="-228600">
              <a:spcBef>
                <a:spcPts val="1000"/>
              </a:spcBef>
              <a:buClr>
                <a:srgbClr val="808080"/>
              </a:buClr>
              <a:buSzPct val="101000"/>
              <a:buFont typeface="Arial"/>
              <a:buChar char="•"/>
              <a:defRPr sz="2400">
                <a:solidFill>
                  <a:srgbClr val="808080"/>
                </a:solidFill>
              </a:defRPr>
            </a:pPr>
            <a:r>
              <a:rPr dirty="0" err="1"/>
              <a:t>Ideb</a:t>
            </a:r>
            <a:r>
              <a:rPr dirty="0"/>
              <a:t> com </a:t>
            </a:r>
            <a:r>
              <a:rPr dirty="0" err="1"/>
              <a:t>maior</a:t>
            </a:r>
            <a:r>
              <a:rPr dirty="0"/>
              <a:t> </a:t>
            </a:r>
            <a:r>
              <a:rPr dirty="0" err="1"/>
              <a:t>significado</a:t>
            </a:r>
            <a:r>
              <a:rPr dirty="0"/>
              <a:t> </a:t>
            </a:r>
            <a:r>
              <a:rPr dirty="0" err="1"/>
              <a:t>pedagógico</a:t>
            </a:r>
            <a:r>
              <a:rPr dirty="0"/>
              <a:t> – </a:t>
            </a:r>
            <a:br>
              <a:rPr dirty="0"/>
            </a:br>
            <a:r>
              <a:rPr dirty="0" err="1"/>
              <a:t>Redefinição</a:t>
            </a:r>
            <a:r>
              <a:rPr dirty="0"/>
              <a:t> dos </a:t>
            </a:r>
            <a:r>
              <a:rPr dirty="0" err="1"/>
              <a:t>limites</a:t>
            </a:r>
            <a:r>
              <a:rPr dirty="0"/>
              <a:t> inferior e superior;</a:t>
            </a:r>
          </a:p>
          <a:p>
            <a:pPr marL="228600" indent="-228600">
              <a:spcBef>
                <a:spcPts val="1000"/>
              </a:spcBef>
              <a:buClr>
                <a:srgbClr val="808080"/>
              </a:buClr>
              <a:buSzPct val="101000"/>
              <a:buFont typeface="Arial"/>
              <a:buChar char="•"/>
              <a:defRPr sz="2400">
                <a:solidFill>
                  <a:srgbClr val="808080"/>
                </a:solidFill>
              </a:defRPr>
            </a:pPr>
            <a:r>
              <a:rPr dirty="0" err="1"/>
              <a:t>Redefinição</a:t>
            </a:r>
            <a:r>
              <a:rPr dirty="0"/>
              <a:t> do c</a:t>
            </a:r>
            <a:r>
              <a:rPr lang="pt-BR" dirty="0"/>
              <a:t>á</a:t>
            </a:r>
            <a:r>
              <a:rPr dirty="0" err="1"/>
              <a:t>lculo</a:t>
            </a:r>
            <a:r>
              <a:rPr dirty="0"/>
              <a:t> da Taxa de </a:t>
            </a:r>
            <a:r>
              <a:rPr dirty="0" err="1"/>
              <a:t>Rendimento</a:t>
            </a:r>
            <a:r>
              <a:rPr dirty="0"/>
              <a:t>;</a:t>
            </a:r>
          </a:p>
          <a:p>
            <a:pPr marL="228600" indent="-228600">
              <a:spcBef>
                <a:spcPts val="1000"/>
              </a:spcBef>
              <a:buClr>
                <a:srgbClr val="808080"/>
              </a:buClr>
              <a:buSzPct val="101000"/>
              <a:buFont typeface="Arial"/>
              <a:buChar char="•"/>
              <a:defRPr sz="2400">
                <a:solidFill>
                  <a:srgbClr val="808080"/>
                </a:solidFill>
              </a:defRPr>
            </a:pPr>
            <a:r>
              <a:rPr dirty="0" err="1"/>
              <a:t>Estabelecer</a:t>
            </a:r>
            <a:r>
              <a:rPr dirty="0"/>
              <a:t> </a:t>
            </a:r>
            <a:r>
              <a:rPr dirty="0" err="1"/>
              <a:t>metas</a:t>
            </a:r>
            <a:r>
              <a:rPr dirty="0"/>
              <a:t> </a:t>
            </a:r>
            <a:r>
              <a:rPr dirty="0" err="1"/>
              <a:t>individualizadas</a:t>
            </a:r>
            <a:r>
              <a:rPr dirty="0"/>
              <a:t> para a NP </a:t>
            </a:r>
            <a:br>
              <a:rPr dirty="0"/>
            </a:br>
            <a:r>
              <a:rPr dirty="0"/>
              <a:t>e Tx. De </a:t>
            </a:r>
            <a:r>
              <a:rPr dirty="0" err="1"/>
              <a:t>Rendimento</a:t>
            </a:r>
            <a:endParaRPr lang="pt-BR" dirty="0"/>
          </a:p>
          <a:p>
            <a:pPr marL="228600" indent="-228600">
              <a:spcBef>
                <a:spcPts val="1000"/>
              </a:spcBef>
              <a:buClr>
                <a:srgbClr val="808080"/>
              </a:buClr>
              <a:buSzPct val="101000"/>
              <a:buFont typeface="Arial"/>
              <a:buChar char="•"/>
              <a:defRPr sz="2400">
                <a:solidFill>
                  <a:srgbClr val="808080"/>
                </a:solidFill>
              </a:defRPr>
            </a:pPr>
            <a:r>
              <a:rPr lang="pt-BR" dirty="0"/>
              <a:t>Divulgação de médias por estratos (como nível socioeconômico e cor)</a:t>
            </a:r>
            <a:endParaRPr dirty="0"/>
          </a:p>
        </p:txBody>
      </p:sp>
      <p:sp>
        <p:nvSpPr>
          <p:cNvPr id="273" name="Título 1"/>
          <p:cNvSpPr txBox="1"/>
          <p:nvPr/>
        </p:nvSpPr>
        <p:spPr>
          <a:xfrm>
            <a:off x="2473692" y="1618296"/>
            <a:ext cx="652938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3600" b="1">
                <a:solidFill>
                  <a:srgbClr val="F89321"/>
                </a:solidFill>
              </a:defRPr>
            </a:lvl1pPr>
          </a:lstStyle>
          <a:p>
            <a:r>
              <a:rPr dirty="0" err="1"/>
              <a:t>Mudanças</a:t>
            </a:r>
            <a:r>
              <a:rPr dirty="0"/>
              <a:t> </a:t>
            </a:r>
            <a:r>
              <a:rPr dirty="0" err="1"/>
              <a:t>propostas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TextBox 3"/>
          <p:cNvSpPr txBox="1"/>
          <p:nvPr/>
        </p:nvSpPr>
        <p:spPr>
          <a:xfrm>
            <a:off x="7350280" y="3187202"/>
            <a:ext cx="1901358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 b="1">
                <a:solidFill>
                  <a:srgbClr val="808080"/>
                </a:solidFill>
              </a:defRPr>
            </a:pPr>
            <a:r>
              <a:t>www.portaliede.com.br</a:t>
            </a:r>
          </a:p>
          <a:p>
            <a:pPr>
              <a:defRPr sz="1000" b="1">
                <a:solidFill>
                  <a:srgbClr val="808080"/>
                </a:solidFill>
              </a:defRPr>
            </a:pPr>
            <a:r>
              <a:t>contato</a:t>
            </a:r>
            <a:r>
              <a:rPr b="0"/>
              <a:t>@portaliede.com.br</a:t>
            </a:r>
          </a:p>
          <a:p>
            <a:pPr>
              <a:defRPr sz="1000" b="1">
                <a:solidFill>
                  <a:srgbClr val="808080"/>
                </a:solidFill>
              </a:defRPr>
            </a:pPr>
            <a:r>
              <a:t>facebook</a:t>
            </a:r>
            <a:r>
              <a:rPr b="0"/>
              <a:t>.com/portaliede</a:t>
            </a:r>
          </a:p>
          <a:p>
            <a:pPr>
              <a:defRPr sz="1000" b="1">
                <a:solidFill>
                  <a:srgbClr val="808080"/>
                </a:solidFill>
              </a:defRPr>
            </a:pPr>
            <a:r>
              <a:t>twitter</a:t>
            </a:r>
            <a:r>
              <a:rPr b="0"/>
              <a:t>.com/portaliede</a:t>
            </a:r>
          </a:p>
          <a:p>
            <a:pPr>
              <a:defRPr sz="1000" b="1">
                <a:solidFill>
                  <a:srgbClr val="808080"/>
                </a:solidFill>
              </a:defRPr>
            </a:pPr>
            <a:r>
              <a:t>linkedin</a:t>
            </a:r>
            <a:r>
              <a:rPr b="0"/>
              <a:t>.com/company/portaliede</a:t>
            </a:r>
          </a:p>
        </p:txBody>
      </p:sp>
      <p:sp>
        <p:nvSpPr>
          <p:cNvPr id="277" name="Straight Connector 6"/>
          <p:cNvSpPr/>
          <p:nvPr/>
        </p:nvSpPr>
        <p:spPr>
          <a:xfrm>
            <a:off x="6647290" y="3204375"/>
            <a:ext cx="1" cy="882595"/>
          </a:xfrm>
          <a:prstGeom prst="line">
            <a:avLst/>
          </a:prstGeom>
          <a:ln w="6350">
            <a:solidFill>
              <a:srgbClr val="D9D9D9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78" name="Picture 3" descr="Picture 3">
            <a:hlinkClick r:id="rId3"/>
          </p:cNvPr>
          <p:cNvPicPr>
            <a:picLocks noChangeAspect="1"/>
          </p:cNvPicPr>
          <p:nvPr/>
        </p:nvPicPr>
        <p:blipFill>
          <a:blip r:embed="rId4"/>
          <a:srcRect l="28125" t="39778" r="33375" b="35778"/>
          <a:stretch>
            <a:fillRect/>
          </a:stretch>
        </p:blipFill>
        <p:spPr>
          <a:xfrm>
            <a:off x="2588447" y="2961295"/>
            <a:ext cx="3437714" cy="12277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ítulo 1"/>
          <p:cNvSpPr txBox="1">
            <a:spLocks noGrp="1"/>
          </p:cNvSpPr>
          <p:nvPr>
            <p:ph type="title"/>
          </p:nvPr>
        </p:nvSpPr>
        <p:spPr>
          <a:xfrm>
            <a:off x="2618422" y="1895474"/>
            <a:ext cx="6659212" cy="2238526"/>
          </a:xfrm>
          <a:prstGeom prst="rect">
            <a:avLst/>
          </a:prstGeom>
        </p:spPr>
        <p:txBody>
          <a:bodyPr/>
          <a:lstStyle/>
          <a:p>
            <a:pPr defTabSz="685800">
              <a:defRPr sz="3750" b="1"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Para um </a:t>
            </a:r>
            <a:r>
              <a:rPr dirty="0" err="1"/>
              <a:t>crescimento</a:t>
            </a:r>
            <a:r>
              <a:rPr dirty="0"/>
              <a:t> </a:t>
            </a:r>
            <a:r>
              <a:rPr dirty="0" err="1"/>
              <a:t>consistente</a:t>
            </a:r>
            <a:r>
              <a:rPr dirty="0"/>
              <a:t> no </a:t>
            </a:r>
            <a:r>
              <a:rPr dirty="0" err="1"/>
              <a:t>Ideb</a:t>
            </a:r>
            <a:r>
              <a:rPr dirty="0"/>
              <a:t> </a:t>
            </a:r>
            <a:r>
              <a:rPr b="0" dirty="0" err="1"/>
              <a:t>é</a:t>
            </a:r>
            <a:r>
              <a:rPr b="0" dirty="0"/>
              <a:t> </a:t>
            </a:r>
            <a:r>
              <a:rPr b="0" dirty="0" err="1"/>
              <a:t>importante</a:t>
            </a:r>
            <a:r>
              <a:rPr b="0" dirty="0"/>
              <a:t> </a:t>
            </a:r>
            <a:r>
              <a:rPr b="0" dirty="0" err="1"/>
              <a:t>analisar</a:t>
            </a:r>
            <a:r>
              <a:rPr b="0" dirty="0"/>
              <a:t> </a:t>
            </a:r>
            <a:r>
              <a:rPr b="0" dirty="0" err="1"/>
              <a:t>dois</a:t>
            </a:r>
            <a:r>
              <a:rPr b="0" dirty="0"/>
              <a:t> </a:t>
            </a:r>
            <a:r>
              <a:rPr b="0" dirty="0" err="1"/>
              <a:t>aspectos</a:t>
            </a:r>
            <a:r>
              <a:rPr b="0" dirty="0"/>
              <a:t>:</a:t>
            </a:r>
          </a:p>
        </p:txBody>
      </p:sp>
      <p:sp>
        <p:nvSpPr>
          <p:cNvPr id="113" name="Espaço Reservado para Conteúdo 2"/>
          <p:cNvSpPr txBox="1"/>
          <p:nvPr/>
        </p:nvSpPr>
        <p:spPr>
          <a:xfrm>
            <a:off x="2673667" y="3796241"/>
            <a:ext cx="6603967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1000"/>
              </a:spcBef>
              <a:buClr>
                <a:srgbClr val="808080"/>
              </a:buClr>
              <a:buSzPct val="101000"/>
              <a:buFont typeface="Arial"/>
              <a:buChar char="•"/>
              <a:defRPr sz="2400" b="1">
                <a:solidFill>
                  <a:srgbClr val="808080"/>
                </a:solidFill>
              </a:defRPr>
            </a:pPr>
            <a:r>
              <a:t>Melhoria</a:t>
            </a:r>
            <a:r>
              <a:rPr b="0"/>
              <a:t> nos resultados de aprendizagem</a:t>
            </a:r>
          </a:p>
          <a:p>
            <a:pPr marL="228600" indent="-228600">
              <a:spcBef>
                <a:spcPts val="1000"/>
              </a:spcBef>
              <a:buClr>
                <a:srgbClr val="808080"/>
              </a:buClr>
              <a:buSzPct val="101000"/>
              <a:buFont typeface="Arial"/>
              <a:buChar char="•"/>
              <a:defRPr sz="2400" b="1">
                <a:solidFill>
                  <a:srgbClr val="808080"/>
                </a:solidFill>
              </a:defRPr>
            </a:pPr>
            <a:r>
              <a:t>Avanços </a:t>
            </a:r>
            <a:r>
              <a:rPr b="0"/>
              <a:t>nas taxas de aprovação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Espaço Reservado para Conteúdo 3"/>
          <p:cNvGraphicFramePr/>
          <p:nvPr>
            <p:extLst>
              <p:ext uri="{D42A27DB-BD31-4B8C-83A1-F6EECF244321}">
                <p14:modId xmlns:p14="http://schemas.microsoft.com/office/powerpoint/2010/main" val="1112679900"/>
              </p:ext>
            </p:extLst>
          </p:nvPr>
        </p:nvGraphicFramePr>
        <p:xfrm>
          <a:off x="1955969" y="2028825"/>
          <a:ext cx="8016705" cy="3994314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1853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9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66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 err="1">
                          <a:solidFill>
                            <a:srgbClr val="FFFFFF"/>
                          </a:solidFill>
                        </a:rPr>
                        <a:t>Nível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72000" marR="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Língua Portuguesa – 5º Ano</a:t>
                      </a:r>
                    </a:p>
                  </a:txBody>
                  <a:tcPr marL="72000" marR="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Língua Portuguesa – 9º Ano</a:t>
                      </a:r>
                    </a:p>
                  </a:txBody>
                  <a:tcPr marL="72000" marR="0" marT="0" marB="0" anchor="ctr" horzOverflow="overflow">
                    <a:lnB w="12700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6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 err="1">
                          <a:solidFill>
                            <a:srgbClr val="FFFFFF"/>
                          </a:solidFill>
                        </a:rPr>
                        <a:t>Insuficiente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72000" marR="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Menor que 150 pontos</a:t>
                      </a:r>
                    </a:p>
                  </a:txBody>
                  <a:tcPr marL="72000" marR="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Menor que 200 pontos</a:t>
                      </a:r>
                    </a:p>
                  </a:txBody>
                  <a:tcPr marL="72000" marR="0" marT="0" marB="0" anchor="ctr" horzOverflow="overflow">
                    <a:lnT w="12700">
                      <a:solidFill>
                        <a:srgbClr val="FFFFFF"/>
                      </a:solidFill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6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 err="1">
                          <a:solidFill>
                            <a:srgbClr val="FFFFFF"/>
                          </a:solidFill>
                        </a:rPr>
                        <a:t>Básico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7200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150 a 199 pontos</a:t>
                      </a:r>
                    </a:p>
                  </a:txBody>
                  <a:tcPr marL="7200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200 a 274 pontos</a:t>
                      </a:r>
                    </a:p>
                  </a:txBody>
                  <a:tcPr marL="7200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6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 err="1">
                          <a:solidFill>
                            <a:srgbClr val="FFFFFF"/>
                          </a:solidFill>
                        </a:rPr>
                        <a:t>Proficiente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7200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dirty="0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200 a 249 </a:t>
                      </a:r>
                      <a:r>
                        <a:rPr sz="1600" dirty="0" err="1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pontos</a:t>
                      </a:r>
                      <a:endParaRPr sz="1600" dirty="0">
                        <a:solidFill>
                          <a:srgbClr val="808080"/>
                        </a:solidFill>
                        <a:latin typeface="Calibri Light"/>
                        <a:ea typeface="Calibri Light"/>
                        <a:cs typeface="Calibri Light"/>
                        <a:sym typeface="Calibri Light"/>
                      </a:endParaRPr>
                    </a:p>
                  </a:txBody>
                  <a:tcPr marL="7200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275 a 324 pontos</a:t>
                      </a:r>
                    </a:p>
                  </a:txBody>
                  <a:tcPr marL="7200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6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 err="1">
                          <a:solidFill>
                            <a:srgbClr val="FFFFFF"/>
                          </a:solidFill>
                        </a:rPr>
                        <a:t>Avançado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7200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dirty="0" err="1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Igual</a:t>
                      </a:r>
                      <a:r>
                        <a:rPr sz="1600" dirty="0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 </a:t>
                      </a:r>
                      <a:r>
                        <a:rPr sz="1600" dirty="0" err="1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ou</a:t>
                      </a:r>
                      <a:r>
                        <a:rPr sz="1600" dirty="0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 </a:t>
                      </a:r>
                      <a:r>
                        <a:rPr sz="1600" dirty="0" err="1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maior</a:t>
                      </a:r>
                      <a:r>
                        <a:rPr sz="1600" dirty="0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 que 250 </a:t>
                      </a:r>
                      <a:r>
                        <a:rPr sz="1600" dirty="0" err="1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pontos</a:t>
                      </a:r>
                      <a:r>
                        <a:rPr sz="1600" dirty="0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 </a:t>
                      </a:r>
                    </a:p>
                  </a:txBody>
                  <a:tcPr marL="7200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Igual ou maior que 325 pontos </a:t>
                      </a:r>
                    </a:p>
                  </a:txBody>
                  <a:tcPr marL="7200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4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 </a:t>
                      </a:r>
                    </a:p>
                  </a:txBody>
                  <a:tcPr marL="7200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dirty="0"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 </a:t>
                      </a:r>
                    </a:p>
                  </a:txBody>
                  <a:tcPr marL="7200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dirty="0"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 </a:t>
                      </a:r>
                    </a:p>
                  </a:txBody>
                  <a:tcPr marL="7200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6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 err="1">
                          <a:solidFill>
                            <a:srgbClr val="FFFFFF"/>
                          </a:solidFill>
                        </a:rPr>
                        <a:t>Nível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7200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Matemática – 5º Ano</a:t>
                      </a:r>
                    </a:p>
                  </a:txBody>
                  <a:tcPr marL="72000" marR="0" marT="0" marB="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b="1" dirty="0" err="1">
                          <a:solidFill>
                            <a:srgbClr val="FFFFFF"/>
                          </a:solidFill>
                        </a:rPr>
                        <a:t>Matemática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</a:rPr>
                        <a:t> – 9º </a:t>
                      </a:r>
                      <a:r>
                        <a:rPr sz="1600" b="1" dirty="0" err="1">
                          <a:solidFill>
                            <a:srgbClr val="FFFFFF"/>
                          </a:solidFill>
                        </a:rPr>
                        <a:t>Ano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72000" marR="0" marT="0" marB="0" anchor="ctr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6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 err="1">
                          <a:solidFill>
                            <a:srgbClr val="FFFFFF"/>
                          </a:solidFill>
                        </a:rPr>
                        <a:t>Insuficiente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7200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Menor que 175 pontos</a:t>
                      </a:r>
                    </a:p>
                  </a:txBody>
                  <a:tcPr marL="7200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dirty="0" err="1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Menor</a:t>
                      </a:r>
                      <a:r>
                        <a:rPr sz="1600" dirty="0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 que 225 </a:t>
                      </a:r>
                      <a:r>
                        <a:rPr sz="1600" dirty="0" err="1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pontos</a:t>
                      </a:r>
                      <a:endParaRPr sz="1600" dirty="0">
                        <a:solidFill>
                          <a:srgbClr val="808080"/>
                        </a:solidFill>
                        <a:latin typeface="Calibri Light"/>
                        <a:ea typeface="Calibri Light"/>
                        <a:cs typeface="Calibri Light"/>
                        <a:sym typeface="Calibri Light"/>
                      </a:endParaRPr>
                    </a:p>
                  </a:txBody>
                  <a:tcPr marL="7200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6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 err="1">
                          <a:solidFill>
                            <a:srgbClr val="FFFFFF"/>
                          </a:solidFill>
                        </a:rPr>
                        <a:t>Básico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7200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175 a 224 pontos</a:t>
                      </a:r>
                    </a:p>
                  </a:txBody>
                  <a:tcPr marL="7200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dirty="0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225 a 299 </a:t>
                      </a:r>
                      <a:r>
                        <a:rPr sz="1600" dirty="0" err="1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pontos</a:t>
                      </a:r>
                      <a:endParaRPr sz="1600" dirty="0">
                        <a:solidFill>
                          <a:srgbClr val="808080"/>
                        </a:solidFill>
                        <a:latin typeface="Calibri Light"/>
                        <a:ea typeface="Calibri Light"/>
                        <a:cs typeface="Calibri Light"/>
                        <a:sym typeface="Calibri Light"/>
                      </a:endParaRPr>
                    </a:p>
                  </a:txBody>
                  <a:tcPr marL="7200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66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 err="1">
                          <a:solidFill>
                            <a:srgbClr val="FFFFFF"/>
                          </a:solidFill>
                        </a:rPr>
                        <a:t>Proficiente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7200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225 a 274 pontos</a:t>
                      </a:r>
                    </a:p>
                  </a:txBody>
                  <a:tcPr marL="7200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dirty="0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300 a 349 </a:t>
                      </a:r>
                      <a:r>
                        <a:rPr sz="1600" dirty="0" err="1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pontos</a:t>
                      </a:r>
                      <a:endParaRPr sz="1600" dirty="0">
                        <a:solidFill>
                          <a:srgbClr val="808080"/>
                        </a:solidFill>
                        <a:latin typeface="Calibri Light"/>
                        <a:ea typeface="Calibri Light"/>
                        <a:cs typeface="Calibri Light"/>
                        <a:sym typeface="Calibri Light"/>
                      </a:endParaRPr>
                    </a:p>
                  </a:txBody>
                  <a:tcPr marL="7200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66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8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 err="1">
                          <a:solidFill>
                            <a:srgbClr val="FFFFFF"/>
                          </a:solidFill>
                        </a:rPr>
                        <a:t>Avançado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7200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Igual ou maior que 275 pontos </a:t>
                      </a:r>
                    </a:p>
                  </a:txBody>
                  <a:tcPr marL="7200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800"/>
                        </a:spcBef>
                      </a:pPr>
                      <a:r>
                        <a:rPr sz="1600" dirty="0" err="1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Igual</a:t>
                      </a:r>
                      <a:r>
                        <a:rPr sz="1600" dirty="0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 </a:t>
                      </a:r>
                      <a:r>
                        <a:rPr sz="1600" dirty="0" err="1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ou</a:t>
                      </a:r>
                      <a:r>
                        <a:rPr sz="1600" dirty="0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 </a:t>
                      </a:r>
                      <a:r>
                        <a:rPr sz="1600" dirty="0" err="1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maior</a:t>
                      </a:r>
                      <a:r>
                        <a:rPr sz="1600" dirty="0">
                          <a:solidFill>
                            <a:srgbClr val="80808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 que 350</a:t>
                      </a:r>
                    </a:p>
                  </a:txBody>
                  <a:tcPr marL="7200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6" name="CaixaDeTexto 1"/>
          <p:cNvSpPr txBox="1"/>
          <p:nvPr/>
        </p:nvSpPr>
        <p:spPr>
          <a:xfrm>
            <a:off x="1868307" y="739517"/>
            <a:ext cx="6077450" cy="112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4000"/>
              </a:lnSpc>
              <a:defRPr sz="3600" b="1">
                <a:solidFill>
                  <a:srgbClr val="384D9E"/>
                </a:solidFill>
              </a:defRPr>
            </a:pPr>
            <a:r>
              <a:t>Ideb: </a:t>
            </a:r>
            <a:r>
              <a:rPr b="0"/>
              <a:t>a aprendizagem se baseia nos resultados do Saeb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ítulo 1"/>
          <p:cNvSpPr txBox="1"/>
          <p:nvPr/>
        </p:nvSpPr>
        <p:spPr>
          <a:xfrm>
            <a:off x="2865119" y="1647824"/>
            <a:ext cx="4718687" cy="101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6000" b="1">
                <a:solidFill>
                  <a:srgbClr val="2F5597"/>
                </a:solidFill>
              </a:defRPr>
            </a:lvl1pPr>
          </a:lstStyle>
          <a:p>
            <a:r>
              <a:t>Cenário atual</a:t>
            </a:r>
          </a:p>
        </p:txBody>
      </p:sp>
      <p:sp>
        <p:nvSpPr>
          <p:cNvPr id="119" name="Espaço Reservado para Conteúdo 2"/>
          <p:cNvSpPr txBox="1"/>
          <p:nvPr/>
        </p:nvSpPr>
        <p:spPr>
          <a:xfrm>
            <a:off x="2769869" y="2819550"/>
            <a:ext cx="6776087" cy="2186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1000"/>
              </a:spcBef>
              <a:buClr>
                <a:srgbClr val="808080"/>
              </a:buClr>
              <a:buSzPct val="101000"/>
              <a:buFont typeface="Arial"/>
              <a:buChar char="•"/>
              <a:defRPr sz="2400" b="1">
                <a:solidFill>
                  <a:srgbClr val="808080"/>
                </a:solidFill>
              </a:defRPr>
            </a:pPr>
            <a:r>
              <a:t>Vencimento das metas </a:t>
            </a:r>
            <a:r>
              <a:rPr b="0"/>
              <a:t>do Ideb em 2021</a:t>
            </a:r>
          </a:p>
          <a:p>
            <a:pPr marL="228600" indent="-228600">
              <a:spcBef>
                <a:spcPts val="1000"/>
              </a:spcBef>
              <a:buClr>
                <a:srgbClr val="808080"/>
              </a:buClr>
              <a:buSzPct val="101000"/>
              <a:buFont typeface="Arial"/>
              <a:buChar char="•"/>
              <a:defRPr sz="2400" b="1">
                <a:solidFill>
                  <a:srgbClr val="808080"/>
                </a:solidFill>
              </a:defRPr>
            </a:pPr>
            <a:r>
              <a:t>Necessidade de melhorias</a:t>
            </a:r>
            <a:r>
              <a:rPr b="0"/>
              <a:t> no Ideb para o indicador ter mais significado pedagógico</a:t>
            </a:r>
          </a:p>
          <a:p>
            <a:pPr marL="228600" indent="-228600">
              <a:spcBef>
                <a:spcPts val="1000"/>
              </a:spcBef>
              <a:buClr>
                <a:srgbClr val="808080"/>
              </a:buClr>
              <a:buSzPct val="101000"/>
              <a:buFont typeface="Arial"/>
              <a:buChar char="•"/>
              <a:defRPr sz="2400" b="1">
                <a:solidFill>
                  <a:srgbClr val="808080"/>
                </a:solidFill>
              </a:defRPr>
            </a:pPr>
            <a:r>
              <a:t>Necessidade de alinhamento </a:t>
            </a:r>
            <a:r>
              <a:rPr b="0"/>
              <a:t>do Ideb com a </a:t>
            </a:r>
            <a:br>
              <a:rPr b="0"/>
            </a:br>
            <a:r>
              <a:rPr b="0"/>
              <a:t>Base Nacional Comum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m 5" descr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88" y="2467629"/>
            <a:ext cx="3717478" cy="800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m 6" descr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431" y="2408827"/>
            <a:ext cx="6229696" cy="3115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m 7" descr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486" y="3755904"/>
            <a:ext cx="3765628" cy="35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agem 8" descr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164" y="4658173"/>
            <a:ext cx="3632235" cy="1075919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Conector reto 10"/>
          <p:cNvSpPr/>
          <p:nvPr/>
        </p:nvSpPr>
        <p:spPr>
          <a:xfrm>
            <a:off x="5167105" y="5524641"/>
            <a:ext cx="328821" cy="1"/>
          </a:xfrm>
          <a:prstGeom prst="line">
            <a:avLst/>
          </a:prstGeom>
          <a:ln w="76200">
            <a:solidFill>
              <a:schemeClr val="accent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6" name="CaixaDeTexto 9"/>
          <p:cNvSpPr txBox="1"/>
          <p:nvPr/>
        </p:nvSpPr>
        <p:spPr>
          <a:xfrm>
            <a:off x="1036531" y="1053841"/>
            <a:ext cx="8563473" cy="1128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4000"/>
              </a:lnSpc>
              <a:defRPr sz="3600" b="1">
                <a:solidFill>
                  <a:srgbClr val="384D9E"/>
                </a:solidFill>
              </a:defRPr>
            </a:pPr>
            <a:r>
              <a:t>Ideb: </a:t>
            </a:r>
            <a:r>
              <a:rPr b="0"/>
              <a:t>a nota padronizada de aprendizagem tem pouco significado pedagógico</a:t>
            </a:r>
          </a:p>
        </p:txBody>
      </p:sp>
      <p:sp>
        <p:nvSpPr>
          <p:cNvPr id="127" name="Conector reto 15"/>
          <p:cNvSpPr/>
          <p:nvPr/>
        </p:nvSpPr>
        <p:spPr>
          <a:xfrm>
            <a:off x="5167105" y="4821535"/>
            <a:ext cx="328821" cy="1"/>
          </a:xfrm>
          <a:prstGeom prst="line">
            <a:avLst/>
          </a:prstGeom>
          <a:ln w="76200">
            <a:solidFill>
              <a:schemeClr val="accent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onector reto 15"/>
          <p:cNvSpPr/>
          <p:nvPr/>
        </p:nvSpPr>
        <p:spPr>
          <a:xfrm>
            <a:off x="4524499" y="2514674"/>
            <a:ext cx="11364" cy="3525653"/>
          </a:xfrm>
          <a:prstGeom prst="line">
            <a:avLst/>
          </a:prstGeom>
          <a:ln>
            <a:solidFill>
              <a:srgbClr val="E7E6E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0" name="CaixaDeTexto 14"/>
          <p:cNvSpPr txBox="1"/>
          <p:nvPr/>
        </p:nvSpPr>
        <p:spPr>
          <a:xfrm>
            <a:off x="1676100" y="971141"/>
            <a:ext cx="8563473" cy="112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4000"/>
              </a:lnSpc>
              <a:defRPr sz="3600" b="1">
                <a:solidFill>
                  <a:srgbClr val="384D9E"/>
                </a:solidFill>
              </a:defRPr>
            </a:pPr>
            <a:r>
              <a:t>Ideb: </a:t>
            </a:r>
            <a:r>
              <a:rPr b="0"/>
              <a:t>a nota padronizada de aprendizagem tem pouco significado pedagógico</a:t>
            </a:r>
          </a:p>
        </p:txBody>
      </p:sp>
      <p:sp>
        <p:nvSpPr>
          <p:cNvPr id="131" name="Espaço Reservado para Conteúdo 2"/>
          <p:cNvSpPr txBox="1"/>
          <p:nvPr/>
        </p:nvSpPr>
        <p:spPr>
          <a:xfrm>
            <a:off x="4923430" y="2643079"/>
            <a:ext cx="2581575" cy="343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2000"/>
              </a:lnSpc>
              <a:spcBef>
                <a:spcPts val="1000"/>
              </a:spcBef>
              <a:defRPr sz="2800" b="1">
                <a:solidFill>
                  <a:srgbClr val="808080"/>
                </a:solidFill>
              </a:defRPr>
            </a:pPr>
            <a:r>
              <a:t>n</a:t>
            </a:r>
            <a:r>
              <a:rPr sz="2000" b="0"/>
              <a:t>mat = 	</a:t>
            </a:r>
            <a:r>
              <a:rPr sz="2000"/>
              <a:t>250</a:t>
            </a:r>
            <a:r>
              <a:rPr sz="2000" b="0"/>
              <a:t> – 49   x 10</a:t>
            </a:r>
            <a:endParaRPr sz="2000" u="sng"/>
          </a:p>
          <a:p>
            <a:pPr>
              <a:lnSpc>
                <a:spcPts val="2000"/>
              </a:lnSpc>
              <a:spcBef>
                <a:spcPts val="1000"/>
              </a:spcBef>
              <a:defRPr sz="2000">
                <a:solidFill>
                  <a:srgbClr val="808080"/>
                </a:solidFill>
              </a:defRPr>
            </a:pPr>
            <a:r>
              <a:t>	324 – 49</a:t>
            </a:r>
          </a:p>
          <a:p>
            <a:pPr>
              <a:lnSpc>
                <a:spcPts val="2000"/>
              </a:lnSpc>
              <a:spcBef>
                <a:spcPts val="1000"/>
              </a:spcBef>
              <a:defRPr sz="2000">
                <a:solidFill>
                  <a:srgbClr val="808080"/>
                </a:solidFill>
              </a:defRPr>
            </a:pPr>
            <a:endParaRPr/>
          </a:p>
          <a:p>
            <a:pPr>
              <a:lnSpc>
                <a:spcPts val="2000"/>
              </a:lnSpc>
              <a:spcBef>
                <a:spcPts val="1000"/>
              </a:spcBef>
              <a:defRPr sz="2800" b="1">
                <a:solidFill>
                  <a:srgbClr val="808080"/>
                </a:solidFill>
              </a:defRPr>
            </a:pPr>
            <a:r>
              <a:t>n</a:t>
            </a:r>
            <a:r>
              <a:rPr sz="2000" b="0"/>
              <a:t>mat = 	201    x 10</a:t>
            </a:r>
            <a:endParaRPr sz="2000" u="sng"/>
          </a:p>
          <a:p>
            <a:pPr>
              <a:lnSpc>
                <a:spcPts val="2000"/>
              </a:lnSpc>
              <a:spcBef>
                <a:spcPts val="1000"/>
              </a:spcBef>
              <a:defRPr sz="2000">
                <a:solidFill>
                  <a:srgbClr val="808080"/>
                </a:solidFill>
              </a:defRPr>
            </a:pPr>
            <a:r>
              <a:t>	275</a:t>
            </a:r>
          </a:p>
          <a:p>
            <a:pPr>
              <a:lnSpc>
                <a:spcPts val="2000"/>
              </a:lnSpc>
              <a:spcBef>
                <a:spcPts val="1000"/>
              </a:spcBef>
              <a:defRPr sz="2000">
                <a:solidFill>
                  <a:srgbClr val="808080"/>
                </a:solidFill>
              </a:defRPr>
            </a:pPr>
            <a:endParaRPr/>
          </a:p>
          <a:p>
            <a:pPr>
              <a:lnSpc>
                <a:spcPts val="2000"/>
              </a:lnSpc>
              <a:spcBef>
                <a:spcPts val="1000"/>
              </a:spcBef>
              <a:defRPr sz="2800" b="1">
                <a:solidFill>
                  <a:srgbClr val="808080"/>
                </a:solidFill>
              </a:defRPr>
            </a:pPr>
            <a:r>
              <a:t>n</a:t>
            </a:r>
            <a:r>
              <a:rPr sz="2000" b="0"/>
              <a:t>mat = 	0,7309  x  10</a:t>
            </a:r>
          </a:p>
          <a:p>
            <a:pPr>
              <a:lnSpc>
                <a:spcPts val="2000"/>
              </a:lnSpc>
              <a:spcBef>
                <a:spcPts val="1000"/>
              </a:spcBef>
              <a:defRPr sz="2000" b="1" u="sng">
                <a:solidFill>
                  <a:srgbClr val="808080"/>
                </a:solidFill>
              </a:defRPr>
            </a:pPr>
            <a:endParaRPr sz="2000" b="0"/>
          </a:p>
          <a:p>
            <a:pPr>
              <a:lnSpc>
                <a:spcPts val="2000"/>
              </a:lnSpc>
              <a:spcBef>
                <a:spcPts val="1000"/>
              </a:spcBef>
              <a:defRPr sz="2800" b="1">
                <a:solidFill>
                  <a:srgbClr val="808080"/>
                </a:solidFill>
              </a:defRPr>
            </a:pPr>
            <a:r>
              <a:t>n</a:t>
            </a:r>
            <a:r>
              <a:rPr sz="2000" b="0"/>
              <a:t>mat =</a:t>
            </a:r>
            <a:r>
              <a:rPr sz="2000" b="0"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r>
              <a:rPr sz="2000" b="0"/>
              <a:t> </a:t>
            </a:r>
            <a:r>
              <a:rPr sz="2000"/>
              <a:t>7,30</a:t>
            </a:r>
          </a:p>
        </p:txBody>
      </p:sp>
      <p:sp>
        <p:nvSpPr>
          <p:cNvPr id="132" name="Colchete duplo 29"/>
          <p:cNvSpPr/>
          <p:nvPr/>
        </p:nvSpPr>
        <p:spPr>
          <a:xfrm>
            <a:off x="5789595" y="2514674"/>
            <a:ext cx="1045483" cy="917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60" y="21600"/>
                </a:moveTo>
                <a:cubicBezTo>
                  <a:pt x="1415" y="21600"/>
                  <a:pt x="0" y="19988"/>
                  <a:pt x="0" y="18000"/>
                </a:cubicBezTo>
                <a:lnTo>
                  <a:pt x="0" y="3600"/>
                </a:lnTo>
                <a:cubicBezTo>
                  <a:pt x="0" y="1612"/>
                  <a:pt x="1415" y="0"/>
                  <a:pt x="3160" y="0"/>
                </a:cubicBezTo>
                <a:moveTo>
                  <a:pt x="18440" y="0"/>
                </a:moveTo>
                <a:cubicBezTo>
                  <a:pt x="20185" y="0"/>
                  <a:pt x="21600" y="1612"/>
                  <a:pt x="21600" y="3600"/>
                </a:cubicBezTo>
                <a:lnTo>
                  <a:pt x="21600" y="18000"/>
                </a:lnTo>
                <a:cubicBezTo>
                  <a:pt x="21600" y="19988"/>
                  <a:pt x="20185" y="21600"/>
                  <a:pt x="18440" y="21600"/>
                </a:cubicBezTo>
              </a:path>
            </a:pathLst>
          </a:custGeom>
          <a:ln w="12700">
            <a:solidFill>
              <a:srgbClr val="80808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3" name="Colchete duplo 30"/>
          <p:cNvSpPr/>
          <p:nvPr/>
        </p:nvSpPr>
        <p:spPr>
          <a:xfrm>
            <a:off x="5789595" y="3645549"/>
            <a:ext cx="577309" cy="917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00" y="21600"/>
                </a:moveTo>
                <a:cubicBezTo>
                  <a:pt x="1612" y="21600"/>
                  <a:pt x="0" y="20586"/>
                  <a:pt x="0" y="19335"/>
                </a:cubicBezTo>
                <a:lnTo>
                  <a:pt x="0" y="2265"/>
                </a:lnTo>
                <a:cubicBezTo>
                  <a:pt x="0" y="1014"/>
                  <a:pt x="1612" y="0"/>
                  <a:pt x="3600" y="0"/>
                </a:cubicBezTo>
                <a:moveTo>
                  <a:pt x="18000" y="0"/>
                </a:moveTo>
                <a:cubicBezTo>
                  <a:pt x="19988" y="0"/>
                  <a:pt x="21600" y="1014"/>
                  <a:pt x="21600" y="2265"/>
                </a:cubicBezTo>
                <a:lnTo>
                  <a:pt x="21600" y="19335"/>
                </a:lnTo>
                <a:cubicBezTo>
                  <a:pt x="21600" y="20586"/>
                  <a:pt x="19988" y="21600"/>
                  <a:pt x="18000" y="21600"/>
                </a:cubicBezTo>
              </a:path>
            </a:pathLst>
          </a:custGeom>
          <a:ln w="12700">
            <a:solidFill>
              <a:srgbClr val="80808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4" name="Conector reto 31"/>
          <p:cNvSpPr/>
          <p:nvPr/>
        </p:nvSpPr>
        <p:spPr>
          <a:xfrm>
            <a:off x="5890219" y="2986028"/>
            <a:ext cx="858143" cy="1"/>
          </a:xfrm>
          <a:prstGeom prst="line">
            <a:avLst/>
          </a:prstGeom>
          <a:ln w="12700">
            <a:solidFill>
              <a:srgbClr val="80808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5" name="Conector reto 32"/>
          <p:cNvSpPr/>
          <p:nvPr/>
        </p:nvSpPr>
        <p:spPr>
          <a:xfrm>
            <a:off x="5903376" y="4134094"/>
            <a:ext cx="358526" cy="1"/>
          </a:xfrm>
          <a:prstGeom prst="line">
            <a:avLst/>
          </a:prstGeom>
          <a:ln w="12700">
            <a:solidFill>
              <a:srgbClr val="80808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6" name="Espaço Reservado para Conteúdo 2"/>
          <p:cNvSpPr txBox="1"/>
          <p:nvPr/>
        </p:nvSpPr>
        <p:spPr>
          <a:xfrm>
            <a:off x="8133010" y="2627660"/>
            <a:ext cx="2581575" cy="4934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2000"/>
              </a:lnSpc>
              <a:spcBef>
                <a:spcPts val="1000"/>
              </a:spcBef>
              <a:defRPr sz="2000">
                <a:solidFill>
                  <a:srgbClr val="808080"/>
                </a:solidFill>
              </a:defRPr>
            </a:pPr>
            <a:r>
              <a:t>NP= 	</a:t>
            </a:r>
            <a:r>
              <a:rPr sz="2800" b="1"/>
              <a:t>n</a:t>
            </a:r>
            <a:r>
              <a:t>lp + </a:t>
            </a:r>
            <a:r>
              <a:rPr sz="2800" b="1"/>
              <a:t>n</a:t>
            </a:r>
            <a:r>
              <a:t>mat</a:t>
            </a:r>
            <a:endParaRPr u="sng"/>
          </a:p>
          <a:p>
            <a:pPr>
              <a:lnSpc>
                <a:spcPts val="2000"/>
              </a:lnSpc>
              <a:spcBef>
                <a:spcPts val="1000"/>
              </a:spcBef>
              <a:defRPr sz="2000">
                <a:solidFill>
                  <a:srgbClr val="808080"/>
                </a:solidFill>
              </a:defRPr>
            </a:pPr>
            <a:r>
              <a:t>	       2</a:t>
            </a:r>
          </a:p>
          <a:p>
            <a:pPr>
              <a:lnSpc>
                <a:spcPts val="2000"/>
              </a:lnSpc>
              <a:spcBef>
                <a:spcPts val="1000"/>
              </a:spcBef>
              <a:defRPr sz="2000">
                <a:solidFill>
                  <a:srgbClr val="808080"/>
                </a:solidFill>
              </a:defRPr>
            </a:pPr>
            <a:endParaRPr/>
          </a:p>
          <a:p>
            <a:pPr>
              <a:lnSpc>
                <a:spcPts val="2000"/>
              </a:lnSpc>
              <a:spcBef>
                <a:spcPts val="1000"/>
              </a:spcBef>
              <a:defRPr sz="2000">
                <a:solidFill>
                  <a:srgbClr val="808080"/>
                </a:solidFill>
              </a:defRPr>
            </a:pPr>
            <a:r>
              <a:t>NP = 	7,25 + 7,30</a:t>
            </a:r>
            <a:endParaRPr u="sng"/>
          </a:p>
          <a:p>
            <a:pPr>
              <a:lnSpc>
                <a:spcPts val="2000"/>
              </a:lnSpc>
              <a:spcBef>
                <a:spcPts val="1000"/>
              </a:spcBef>
              <a:defRPr sz="2000">
                <a:solidFill>
                  <a:srgbClr val="808080"/>
                </a:solidFill>
              </a:defRPr>
            </a:pPr>
            <a:r>
              <a:t>	         2</a:t>
            </a:r>
          </a:p>
          <a:p>
            <a:pPr>
              <a:lnSpc>
                <a:spcPts val="2000"/>
              </a:lnSpc>
              <a:spcBef>
                <a:spcPts val="1000"/>
              </a:spcBef>
              <a:defRPr sz="2000" b="1" u="sng">
                <a:solidFill>
                  <a:srgbClr val="808080"/>
                </a:solidFill>
              </a:defRPr>
            </a:pPr>
            <a:endParaRPr/>
          </a:p>
          <a:p>
            <a:pPr>
              <a:lnSpc>
                <a:spcPts val="2000"/>
              </a:lnSpc>
              <a:spcBef>
                <a:spcPts val="1000"/>
              </a:spcBef>
              <a:defRPr sz="3200" b="1">
                <a:solidFill>
                  <a:srgbClr val="384D9E"/>
                </a:solidFill>
              </a:defRPr>
            </a:pPr>
            <a:r>
              <a:t>NP =</a:t>
            </a:r>
            <a:r>
              <a:rPr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r>
              <a:t> 7,28</a:t>
            </a:r>
            <a:endParaRPr u="sng"/>
          </a:p>
          <a:p>
            <a:pPr>
              <a:lnSpc>
                <a:spcPts val="2000"/>
              </a:lnSpc>
              <a:spcBef>
                <a:spcPts val="1000"/>
              </a:spcBef>
              <a:defRPr sz="2000" b="1" u="sng">
                <a:solidFill>
                  <a:srgbClr val="808080"/>
                </a:solidFill>
              </a:defRPr>
            </a:pPr>
            <a:endParaRPr u="sng"/>
          </a:p>
          <a:p>
            <a:pPr>
              <a:lnSpc>
                <a:spcPts val="2000"/>
              </a:lnSpc>
              <a:spcBef>
                <a:spcPts val="1000"/>
              </a:spcBef>
              <a:defRPr sz="2000">
                <a:solidFill>
                  <a:srgbClr val="808080"/>
                </a:solidFill>
              </a:defRPr>
            </a:pPr>
            <a:r>
              <a:t>	</a:t>
            </a:r>
          </a:p>
          <a:p>
            <a:pPr>
              <a:lnSpc>
                <a:spcPts val="2000"/>
              </a:lnSpc>
              <a:spcBef>
                <a:spcPts val="1000"/>
              </a:spcBef>
              <a:defRPr sz="2000">
                <a:solidFill>
                  <a:srgbClr val="808080"/>
                </a:solidFill>
              </a:defRPr>
            </a:pPr>
            <a:endParaRPr/>
          </a:p>
          <a:p>
            <a:pPr>
              <a:lnSpc>
                <a:spcPts val="2000"/>
              </a:lnSpc>
              <a:spcBef>
                <a:spcPts val="1000"/>
              </a:spcBef>
              <a:defRPr sz="2000">
                <a:solidFill>
                  <a:srgbClr val="808080"/>
                </a:solidFill>
              </a:defRPr>
            </a:pPr>
            <a:endParaRPr/>
          </a:p>
          <a:p>
            <a:pPr>
              <a:lnSpc>
                <a:spcPts val="2000"/>
              </a:lnSpc>
              <a:spcBef>
                <a:spcPts val="1000"/>
              </a:spcBef>
              <a:defRPr sz="2000"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37" name="Conector reto 36"/>
          <p:cNvSpPr/>
          <p:nvPr/>
        </p:nvSpPr>
        <p:spPr>
          <a:xfrm>
            <a:off x="9099801" y="2970609"/>
            <a:ext cx="1124968" cy="1"/>
          </a:xfrm>
          <a:prstGeom prst="line">
            <a:avLst/>
          </a:prstGeom>
          <a:ln w="12700">
            <a:solidFill>
              <a:srgbClr val="80808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8" name="Conector reto 37"/>
          <p:cNvSpPr/>
          <p:nvPr/>
        </p:nvSpPr>
        <p:spPr>
          <a:xfrm>
            <a:off x="9112956" y="4118674"/>
            <a:ext cx="1111812" cy="1"/>
          </a:xfrm>
          <a:prstGeom prst="line">
            <a:avLst/>
          </a:prstGeom>
          <a:ln w="12700">
            <a:solidFill>
              <a:srgbClr val="80808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" name="Conector reto 45"/>
          <p:cNvSpPr/>
          <p:nvPr/>
        </p:nvSpPr>
        <p:spPr>
          <a:xfrm>
            <a:off x="7708110" y="2530093"/>
            <a:ext cx="11364" cy="3525653"/>
          </a:xfrm>
          <a:prstGeom prst="line">
            <a:avLst/>
          </a:prstGeom>
          <a:ln>
            <a:solidFill>
              <a:srgbClr val="E7E6E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0" name="Espaço Reservado para Conteúdo 2"/>
          <p:cNvSpPr txBox="1"/>
          <p:nvPr/>
        </p:nvSpPr>
        <p:spPr>
          <a:xfrm>
            <a:off x="1555357" y="2643078"/>
            <a:ext cx="2581575" cy="343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2000"/>
              </a:lnSpc>
              <a:spcBef>
                <a:spcPts val="1000"/>
              </a:spcBef>
              <a:defRPr sz="2800" b="1">
                <a:solidFill>
                  <a:srgbClr val="808080"/>
                </a:solidFill>
              </a:defRPr>
            </a:pPr>
            <a:r>
              <a:t>n</a:t>
            </a:r>
            <a:r>
              <a:rPr sz="2000" b="0"/>
              <a:t>lp = 	</a:t>
            </a:r>
            <a:r>
              <a:rPr sz="2000"/>
              <a:t>250</a:t>
            </a:r>
            <a:r>
              <a:rPr sz="2000" b="0"/>
              <a:t> – 60   x 10</a:t>
            </a:r>
            <a:endParaRPr sz="2000" u="sng"/>
          </a:p>
          <a:p>
            <a:pPr>
              <a:lnSpc>
                <a:spcPts val="2000"/>
              </a:lnSpc>
              <a:spcBef>
                <a:spcPts val="1000"/>
              </a:spcBef>
              <a:defRPr sz="2000">
                <a:solidFill>
                  <a:srgbClr val="808080"/>
                </a:solidFill>
              </a:defRPr>
            </a:pPr>
            <a:r>
              <a:t>	322 – 60</a:t>
            </a:r>
          </a:p>
          <a:p>
            <a:pPr>
              <a:lnSpc>
                <a:spcPts val="2000"/>
              </a:lnSpc>
              <a:spcBef>
                <a:spcPts val="1000"/>
              </a:spcBef>
              <a:defRPr sz="2000">
                <a:solidFill>
                  <a:srgbClr val="808080"/>
                </a:solidFill>
              </a:defRPr>
            </a:pPr>
            <a:endParaRPr/>
          </a:p>
          <a:p>
            <a:pPr>
              <a:lnSpc>
                <a:spcPts val="2000"/>
              </a:lnSpc>
              <a:spcBef>
                <a:spcPts val="1000"/>
              </a:spcBef>
              <a:defRPr sz="2800" b="1">
                <a:solidFill>
                  <a:srgbClr val="808080"/>
                </a:solidFill>
              </a:defRPr>
            </a:pPr>
            <a:r>
              <a:t>n</a:t>
            </a:r>
            <a:r>
              <a:rPr sz="2000" b="0"/>
              <a:t>lp = 	190    x 10</a:t>
            </a:r>
            <a:endParaRPr sz="2000" u="sng"/>
          </a:p>
          <a:p>
            <a:pPr>
              <a:lnSpc>
                <a:spcPts val="2000"/>
              </a:lnSpc>
              <a:spcBef>
                <a:spcPts val="1000"/>
              </a:spcBef>
              <a:defRPr sz="2000">
                <a:solidFill>
                  <a:srgbClr val="808080"/>
                </a:solidFill>
              </a:defRPr>
            </a:pPr>
            <a:r>
              <a:t>	262</a:t>
            </a:r>
          </a:p>
          <a:p>
            <a:pPr>
              <a:lnSpc>
                <a:spcPts val="2000"/>
              </a:lnSpc>
              <a:spcBef>
                <a:spcPts val="1000"/>
              </a:spcBef>
              <a:defRPr sz="2000">
                <a:solidFill>
                  <a:srgbClr val="808080"/>
                </a:solidFill>
              </a:defRPr>
            </a:pPr>
            <a:endParaRPr/>
          </a:p>
          <a:p>
            <a:pPr>
              <a:lnSpc>
                <a:spcPts val="2000"/>
              </a:lnSpc>
              <a:spcBef>
                <a:spcPts val="1000"/>
              </a:spcBef>
              <a:defRPr sz="2800" b="1">
                <a:solidFill>
                  <a:srgbClr val="808080"/>
                </a:solidFill>
              </a:defRPr>
            </a:pPr>
            <a:r>
              <a:t>n</a:t>
            </a:r>
            <a:r>
              <a:rPr sz="2000" b="0"/>
              <a:t>lp = 	0,725  x  10</a:t>
            </a:r>
          </a:p>
          <a:p>
            <a:pPr>
              <a:lnSpc>
                <a:spcPts val="2000"/>
              </a:lnSpc>
              <a:spcBef>
                <a:spcPts val="1000"/>
              </a:spcBef>
              <a:defRPr sz="2000" b="1" u="sng">
                <a:solidFill>
                  <a:srgbClr val="808080"/>
                </a:solidFill>
              </a:defRPr>
            </a:pPr>
            <a:endParaRPr sz="2000" b="0"/>
          </a:p>
          <a:p>
            <a:pPr>
              <a:lnSpc>
                <a:spcPts val="2000"/>
              </a:lnSpc>
              <a:spcBef>
                <a:spcPts val="1000"/>
              </a:spcBef>
              <a:defRPr sz="2800" b="1">
                <a:solidFill>
                  <a:srgbClr val="808080"/>
                </a:solidFill>
              </a:defRPr>
            </a:pPr>
            <a:r>
              <a:t>n</a:t>
            </a:r>
            <a:r>
              <a:rPr sz="2000" b="0"/>
              <a:t>lp =</a:t>
            </a:r>
            <a:r>
              <a:rPr sz="2000" b="0"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r>
              <a:rPr sz="2000" b="0"/>
              <a:t> </a:t>
            </a:r>
            <a:r>
              <a:rPr sz="2000"/>
              <a:t>7,25</a:t>
            </a:r>
          </a:p>
        </p:txBody>
      </p:sp>
      <p:sp>
        <p:nvSpPr>
          <p:cNvPr id="141" name="Colchete duplo 29"/>
          <p:cNvSpPr/>
          <p:nvPr/>
        </p:nvSpPr>
        <p:spPr>
          <a:xfrm>
            <a:off x="2421522" y="2514674"/>
            <a:ext cx="1045483" cy="917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60" y="21600"/>
                </a:moveTo>
                <a:cubicBezTo>
                  <a:pt x="1415" y="21600"/>
                  <a:pt x="0" y="19988"/>
                  <a:pt x="0" y="18000"/>
                </a:cubicBezTo>
                <a:lnTo>
                  <a:pt x="0" y="3600"/>
                </a:lnTo>
                <a:cubicBezTo>
                  <a:pt x="0" y="1612"/>
                  <a:pt x="1415" y="0"/>
                  <a:pt x="3160" y="0"/>
                </a:cubicBezTo>
                <a:moveTo>
                  <a:pt x="18440" y="0"/>
                </a:moveTo>
                <a:cubicBezTo>
                  <a:pt x="20185" y="0"/>
                  <a:pt x="21600" y="1612"/>
                  <a:pt x="21600" y="3600"/>
                </a:cubicBezTo>
                <a:lnTo>
                  <a:pt x="21600" y="18000"/>
                </a:lnTo>
                <a:cubicBezTo>
                  <a:pt x="21600" y="19988"/>
                  <a:pt x="20185" y="21600"/>
                  <a:pt x="18440" y="21600"/>
                </a:cubicBezTo>
              </a:path>
            </a:pathLst>
          </a:custGeom>
          <a:ln w="12700">
            <a:solidFill>
              <a:srgbClr val="80808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42" name="Colchete duplo 30"/>
          <p:cNvSpPr/>
          <p:nvPr/>
        </p:nvSpPr>
        <p:spPr>
          <a:xfrm>
            <a:off x="2421522" y="3645549"/>
            <a:ext cx="577309" cy="917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00" y="21600"/>
                </a:moveTo>
                <a:cubicBezTo>
                  <a:pt x="1612" y="21600"/>
                  <a:pt x="0" y="20586"/>
                  <a:pt x="0" y="19335"/>
                </a:cubicBezTo>
                <a:lnTo>
                  <a:pt x="0" y="2265"/>
                </a:lnTo>
                <a:cubicBezTo>
                  <a:pt x="0" y="1014"/>
                  <a:pt x="1612" y="0"/>
                  <a:pt x="3600" y="0"/>
                </a:cubicBezTo>
                <a:moveTo>
                  <a:pt x="18000" y="0"/>
                </a:moveTo>
                <a:cubicBezTo>
                  <a:pt x="19988" y="0"/>
                  <a:pt x="21600" y="1014"/>
                  <a:pt x="21600" y="2265"/>
                </a:cubicBezTo>
                <a:lnTo>
                  <a:pt x="21600" y="19335"/>
                </a:lnTo>
                <a:cubicBezTo>
                  <a:pt x="21600" y="20586"/>
                  <a:pt x="19988" y="21600"/>
                  <a:pt x="18000" y="21600"/>
                </a:cubicBezTo>
              </a:path>
            </a:pathLst>
          </a:custGeom>
          <a:ln w="12700">
            <a:solidFill>
              <a:srgbClr val="80808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43" name="Conector reto 31"/>
          <p:cNvSpPr/>
          <p:nvPr/>
        </p:nvSpPr>
        <p:spPr>
          <a:xfrm>
            <a:off x="2522146" y="2986028"/>
            <a:ext cx="858143" cy="1"/>
          </a:xfrm>
          <a:prstGeom prst="line">
            <a:avLst/>
          </a:prstGeom>
          <a:ln w="12700">
            <a:solidFill>
              <a:srgbClr val="80808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4" name="Conector reto 32"/>
          <p:cNvSpPr/>
          <p:nvPr/>
        </p:nvSpPr>
        <p:spPr>
          <a:xfrm>
            <a:off x="2535302" y="4134094"/>
            <a:ext cx="358527" cy="1"/>
          </a:xfrm>
          <a:prstGeom prst="line">
            <a:avLst/>
          </a:prstGeom>
          <a:ln w="12700">
            <a:solidFill>
              <a:srgbClr val="80808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m 2" descr="Imagem 2"/>
          <p:cNvPicPr>
            <a:picLocks noChangeAspect="1"/>
          </p:cNvPicPr>
          <p:nvPr/>
        </p:nvPicPr>
        <p:blipFill>
          <a:blip r:embed="rId3"/>
          <a:srcRect t="10406"/>
          <a:stretch>
            <a:fillRect/>
          </a:stretch>
        </p:blipFill>
        <p:spPr>
          <a:xfrm>
            <a:off x="2078185" y="2776837"/>
            <a:ext cx="7695134" cy="3257596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CaixaDeTexto 4"/>
          <p:cNvSpPr txBox="1"/>
          <p:nvPr/>
        </p:nvSpPr>
        <p:spPr>
          <a:xfrm>
            <a:off x="2269871" y="1167542"/>
            <a:ext cx="7422180" cy="1128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4000"/>
              </a:lnSpc>
              <a:defRPr sz="3600" b="1">
                <a:solidFill>
                  <a:srgbClr val="384D9E"/>
                </a:solidFill>
              </a:defRPr>
            </a:pPr>
            <a:r>
              <a:t>O problema </a:t>
            </a:r>
            <a:r>
              <a:rPr b="0"/>
              <a:t>de se considerar três desvios-padrão como limites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Words>2117</Words>
  <Application>Microsoft Office PowerPoint</Application>
  <PresentationFormat>Widescreen</PresentationFormat>
  <Paragraphs>585</Paragraphs>
  <Slides>38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Century Gothic</vt:lpstr>
      <vt:lpstr>Corbel</vt:lpstr>
      <vt:lpstr>Wingdings</vt:lpstr>
      <vt:lpstr>Office Theme</vt:lpstr>
      <vt:lpstr>Apresentação do PowerPoint</vt:lpstr>
      <vt:lpstr>Apresentação do PowerPoint</vt:lpstr>
      <vt:lpstr>O Ideb</vt:lpstr>
      <vt:lpstr>Para um crescimento consistente no Ideb é importante analisar dois aspectos: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Ernesto Martins Faria</cp:lastModifiedBy>
  <cp:revision>9</cp:revision>
  <dcterms:modified xsi:type="dcterms:W3CDTF">2020-12-08T19:59:37Z</dcterms:modified>
</cp:coreProperties>
</file>